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3"/>
  </p:notesMasterIdLst>
  <p:handoutMasterIdLst>
    <p:handoutMasterId r:id="rId24"/>
  </p:handoutMasterIdLst>
  <p:sldIdLst>
    <p:sldId id="256" r:id="rId5"/>
    <p:sldId id="259" r:id="rId6"/>
    <p:sldId id="260" r:id="rId7"/>
    <p:sldId id="277" r:id="rId8"/>
    <p:sldId id="271" r:id="rId9"/>
    <p:sldId id="262" r:id="rId10"/>
    <p:sldId id="275" r:id="rId11"/>
    <p:sldId id="261" r:id="rId12"/>
    <p:sldId id="263" r:id="rId13"/>
    <p:sldId id="278" r:id="rId14"/>
    <p:sldId id="264" r:id="rId15"/>
    <p:sldId id="267" r:id="rId16"/>
    <p:sldId id="273" r:id="rId17"/>
    <p:sldId id="270" r:id="rId18"/>
    <p:sldId id="280" r:id="rId19"/>
    <p:sldId id="281" r:id="rId20"/>
    <p:sldId id="279" r:id="rId21"/>
    <p:sldId id="282" r:id="rId22"/>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8" autoAdjust="0"/>
    <p:restoredTop sz="93883" autoAdjust="0"/>
  </p:normalViewPr>
  <p:slideViewPr>
    <p:cSldViewPr snapToGrid="0" showGuides="1">
      <p:cViewPr varScale="1">
        <p:scale>
          <a:sx n="111" d="100"/>
          <a:sy n="111" d="100"/>
        </p:scale>
        <p:origin x="1488" y="6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dirty="0"/>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D.1.2 TVOC CONCENTRATION</a:t>
            </a: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D.1.2 TVOC CONCENTRATION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882300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D.1.2 TVOC CONCENTRATION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6322538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6"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72646" y="3196602"/>
            <a:ext cx="6516598" cy="2520280"/>
          </a:xfrm>
        </p:spPr>
        <p:txBody>
          <a:bodyPr>
            <a:normAutofit fontScale="92500" lnSpcReduction="20000"/>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FR" sz="3200" dirty="0" smtClean="0"/>
              <a:t>D</a:t>
            </a:r>
            <a:r>
              <a:rPr lang="fr" sz="3200" dirty="0" smtClean="0"/>
              <a:t>e </a:t>
            </a:r>
            <a:r>
              <a:rPr lang="fr" sz="3000" dirty="0" smtClean="0"/>
              <a:t>CONCENTRATION </a:t>
            </a:r>
            <a:r>
              <a:rPr lang="fr" sz="3000" dirty="0"/>
              <a:t>COVT</a:t>
            </a:r>
          </a:p>
          <a:p>
            <a:pPr marL="0" indent="0">
              <a:buNone/>
            </a:pPr>
            <a:r>
              <a:rPr lang="fr" sz="3200" dirty="0"/>
              <a:t>SBTool – Échelle du bâtiment</a:t>
            </a:r>
          </a:p>
        </p:txBody>
      </p:sp>
      <p:grpSp>
        <p:nvGrpSpPr>
          <p:cNvPr id="2" name="Groupe 1">
            <a:extLst>
              <a:ext uri="{FF2B5EF4-FFF2-40B4-BE49-F238E27FC236}">
                <a16:creationId xmlns:a16="http://schemas.microsoft.com/office/drawing/2014/main" id="{59546C29-9D5B-19C1-ECA4-5A37D49A2FD8}"/>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D1128957-BFFA-97D7-D2B6-28C80D1F98F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1C6A9771-2CB3-7E01-BD35-179229FA7936}"/>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837385"/>
            <a:ext cx="8730810" cy="4392540"/>
          </a:xfrm>
        </p:spPr>
        <p:txBody>
          <a:bodyPr>
            <a:noAutofit/>
          </a:bodyPr>
          <a:lstStyle/>
          <a:p>
            <a:pPr marL="0" indent="0">
              <a:buNone/>
            </a:pPr>
            <a:r>
              <a:rPr lang="fr" sz="2400" b="1" u="sng" dirty="0">
                <a:latin typeface="Calibri" panose="020F0502020204030204" pitchFamily="34" charset="0"/>
                <a:cs typeface="Calibri" panose="020F0502020204030204" pitchFamily="34" charset="0"/>
              </a:rPr>
              <a:t>LIMITE ET PORTÉE</a:t>
            </a:r>
          </a:p>
          <a:p>
            <a:pPr marL="0" indent="0">
              <a:buNone/>
            </a:pPr>
            <a:endParaRPr lang="en-US" sz="600" b="1" u="sng" dirty="0">
              <a:latin typeface="Calibri" panose="020F0502020204030204" pitchFamily="34" charset="0"/>
            </a:endParaRPr>
          </a:p>
          <a:p>
            <a:pPr marL="0" indent="0">
              <a:spcBef>
                <a:spcPts val="0"/>
              </a:spcBef>
              <a:buNone/>
            </a:pPr>
            <a:endParaRPr lang="en-US" sz="1000" dirty="0"/>
          </a:p>
          <a:p>
            <a:pPr marL="0" indent="0">
              <a:spcBef>
                <a:spcPts val="0"/>
              </a:spcBef>
              <a:buNone/>
            </a:pPr>
            <a:endParaRPr lang="en-US" sz="1000" dirty="0"/>
          </a:p>
          <a:p>
            <a:pPr marL="0" indent="0" algn="just">
              <a:spcBef>
                <a:spcPts val="0"/>
              </a:spcBef>
              <a:buNone/>
            </a:pPr>
            <a:r>
              <a:rPr lang="fr" sz="2000" dirty="0" smtClean="0"/>
              <a:t>le </a:t>
            </a:r>
            <a:r>
              <a:rPr lang="fr" sz="2000" dirty="0"/>
              <a:t>COVT doivent être mesurés dans tous les espaces ayant des fonctions caractéristiques ( par exemple, espaces de bureaux, salle de réunion, cafétéria), des orientations différentes (par exemple, du côté d'une façade donnant sur la rue), et des étages (par exemple, premier, intermédiaire et dernier étage). </a:t>
            </a:r>
            <a:endParaRPr lang="fr" sz="2000" dirty="0" smtClean="0"/>
          </a:p>
          <a:p>
            <a:pPr marL="0" indent="0" algn="just">
              <a:spcBef>
                <a:spcPts val="0"/>
              </a:spcBef>
              <a:buNone/>
            </a:pPr>
            <a:endParaRPr lang="fr" sz="2000" dirty="0" smtClean="0"/>
          </a:p>
          <a:p>
            <a:pPr marL="0" indent="0" algn="just">
              <a:spcBef>
                <a:spcPts val="0"/>
              </a:spcBef>
              <a:buNone/>
            </a:pPr>
            <a:r>
              <a:rPr lang="fr" sz="2000" dirty="0" smtClean="0"/>
              <a:t>La </a:t>
            </a:r>
            <a:r>
              <a:rPr lang="fr" sz="2000" dirty="0"/>
              <a:t>valeur de l'indicateur pour le bâtiment est ensuite calculée comme une moyenne pondérée des mesures correspondantes</a:t>
            </a:r>
            <a:endParaRPr lang="en-GB" sz="2000" dirty="0"/>
          </a:p>
          <a:p>
            <a:pPr marL="0" indent="0" algn="just">
              <a:spcBef>
                <a:spcPts val="0"/>
              </a:spcBef>
              <a:buNone/>
            </a:pPr>
            <a:endParaRPr lang="en-GB" sz="900" dirty="0"/>
          </a:p>
          <a:p>
            <a:pPr marL="0" indent="0" algn="just">
              <a:spcBef>
                <a:spcPts val="0"/>
              </a:spcBef>
              <a:buNone/>
            </a:pPr>
            <a:r>
              <a:rPr lang="fr" sz="2000" dirty="0"/>
              <a:t>Pour chaque polluant mesuré, l'augmentation quantitative de la valeur de l'air intérieur par rapport à la valeur de l'air extérieur doit être vérifiée. </a:t>
            </a:r>
          </a:p>
          <a:p>
            <a:pPr marL="0" indent="0">
              <a:spcBef>
                <a:spcPts val="0"/>
              </a:spcBef>
              <a:buNone/>
            </a:pPr>
            <a:endParaRPr lang="en-GB" sz="2400" dirty="0"/>
          </a:p>
          <a:p>
            <a:pPr marL="0" indent="0">
              <a:buNone/>
            </a:pP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10</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FBF88E3F-8AE4-BE77-3584-738FF89FA242}"/>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278F87C1-02AF-79C4-3E68-D526485CEE37}"/>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7D899E07-ED08-525D-A70F-E6BB2E1B5C4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29844B96-AF24-E617-B4AA-0B67CD6E971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41786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p:spPr>
        <p:txBody>
          <a:bodyPr>
            <a:noAutofit/>
          </a:bodyPr>
          <a:lstStyle/>
          <a:p>
            <a:pPr marL="0" indent="0">
              <a:buNone/>
            </a:pPr>
            <a:r>
              <a:rPr lang="fr" sz="1800" b="1" u="sng" dirty="0">
                <a:latin typeface="Calibri" panose="020F0502020204030204" pitchFamily="34" charset="0"/>
                <a:cs typeface="Calibri" panose="020F0502020204030204" pitchFamily="34" charset="0"/>
              </a:rPr>
              <a:t>MÉTHODE D'ÉVALUATION – PHASE APRÈS L'ACHÈVEMENT/EN COURS D'UTILISATION</a:t>
            </a:r>
          </a:p>
          <a:p>
            <a:pPr marL="0" indent="0">
              <a:buNone/>
            </a:pPr>
            <a:endParaRPr lang="en-US" sz="200" b="1" u="sng" dirty="0">
              <a:latin typeface="Calibri" panose="020F0502020204030204" pitchFamily="34" charset="0"/>
            </a:endParaRPr>
          </a:p>
          <a:p>
            <a:pPr marL="0" indent="0" algn="just">
              <a:buNone/>
            </a:pPr>
            <a:r>
              <a:rPr lang="fr" sz="1800" b="1" dirty="0">
                <a:solidFill>
                  <a:schemeClr val="tx1">
                    <a:lumMod val="50000"/>
                    <a:lumOff val="50000"/>
                  </a:schemeClr>
                </a:solidFill>
              </a:rPr>
              <a:t>Les étapes de calcul sont les suivantes </a:t>
            </a:r>
            <a:r>
              <a:rPr lang="fr" sz="1400" b="1" dirty="0">
                <a:solidFill>
                  <a:schemeClr val="tx1">
                    <a:lumMod val="50000"/>
                    <a:lumOff val="50000"/>
                  </a:schemeClr>
                </a:solidFill>
              </a:rPr>
              <a:t>:</a:t>
            </a:r>
          </a:p>
          <a:p>
            <a:pPr marL="0" indent="0" algn="just">
              <a:buNone/>
            </a:pPr>
            <a:endParaRPr lang="en-US" sz="800" dirty="0"/>
          </a:p>
          <a:p>
            <a:pPr marL="446088" lvl="0" indent="-446088">
              <a:buFont typeface="+mj-lt"/>
              <a:buAutoNum type="arabicPeriod"/>
            </a:pPr>
            <a:r>
              <a:rPr lang="fr" sz="1800" dirty="0"/>
              <a:t>Calculer la </a:t>
            </a:r>
            <a:r>
              <a:rPr lang="fr" sz="1800" b="1" dirty="0"/>
              <a:t>concentration en </a:t>
            </a:r>
            <a:r>
              <a:rPr lang="fr" sz="1800" b="1" dirty="0" smtClean="0"/>
              <a:t>COVT </a:t>
            </a:r>
            <a:r>
              <a:rPr lang="fr" sz="1800" dirty="0"/>
              <a:t>dans chaque espace caractéristique sélectionné, [ μ g/ m </a:t>
            </a:r>
            <a:r>
              <a:rPr lang="fr" sz="1800" baseline="30000" dirty="0"/>
              <a:t>3 </a:t>
            </a:r>
            <a:r>
              <a:rPr lang="fr" sz="1800" dirty="0"/>
              <a:t>]</a:t>
            </a:r>
            <a:endParaRPr lang="en-GB" sz="1800" dirty="0"/>
          </a:p>
          <a:p>
            <a:pPr marL="446088" lvl="0" indent="-446088">
              <a:buFont typeface="+mj-lt"/>
              <a:buAutoNum type="arabicPeriod"/>
            </a:pPr>
            <a:r>
              <a:rPr lang="fr" sz="1800" dirty="0"/>
              <a:t>Calculer la </a:t>
            </a:r>
            <a:r>
              <a:rPr lang="fr" sz="1800" b="1" dirty="0"/>
              <a:t>surface au sol intérieure </a:t>
            </a:r>
            <a:r>
              <a:rPr lang="fr" sz="1800" dirty="0"/>
              <a:t>de chaque espace caractéristique , [m </a:t>
            </a:r>
            <a:r>
              <a:rPr lang="fr" sz="1800" baseline="30000" dirty="0"/>
              <a:t>2 </a:t>
            </a:r>
            <a:r>
              <a:rPr lang="fr" sz="1800" dirty="0"/>
              <a:t>]</a:t>
            </a:r>
            <a:endParaRPr lang="en-GB" sz="1800" dirty="0"/>
          </a:p>
          <a:p>
            <a:pPr marL="446088" lvl="0" indent="-446088">
              <a:buFont typeface="+mj-lt"/>
              <a:buAutoNum type="arabicPeriod"/>
            </a:pPr>
            <a:r>
              <a:rPr lang="fr" sz="1800" dirty="0"/>
              <a:t>Calculer la </a:t>
            </a:r>
            <a:r>
              <a:rPr lang="fr" sz="1800" b="1" dirty="0"/>
              <a:t>surface au sol intérieure totale</a:t>
            </a:r>
            <a:r>
              <a:rPr lang="fr" sz="1800" b="1" dirty="0">
                <a:solidFill>
                  <a:srgbClr val="FF0000"/>
                </a:solidFill>
              </a:rPr>
              <a:t> </a:t>
            </a:r>
            <a:r>
              <a:rPr lang="fr" sz="1800" dirty="0"/>
              <a:t>de tous les espaces caractéristiques sélectionnés , [ m </a:t>
            </a:r>
            <a:r>
              <a:rPr lang="fr" sz="1800" baseline="30000" dirty="0"/>
              <a:t>2 </a:t>
            </a:r>
            <a:r>
              <a:rPr lang="fr" sz="1800" dirty="0"/>
              <a:t>]</a:t>
            </a:r>
            <a:endParaRPr lang="en-GB" sz="1800" dirty="0"/>
          </a:p>
          <a:p>
            <a:pPr marL="446088" lvl="0" indent="-446088">
              <a:buFont typeface="+mj-lt"/>
              <a:buAutoNum type="arabicPeriod"/>
            </a:pPr>
            <a:r>
              <a:rPr lang="fr" sz="1800" dirty="0"/>
              <a:t>Sommez le produits des </a:t>
            </a:r>
            <a:r>
              <a:rPr lang="fr" sz="1800" b="1" dirty="0"/>
              <a:t>concentrations de COVT mesurées</a:t>
            </a:r>
            <a:r>
              <a:rPr lang="fr" sz="1800" dirty="0"/>
              <a:t> dans chaque espace caractéristique </a:t>
            </a:r>
            <a:r>
              <a:rPr lang="fr" sz="1800" b="1" dirty="0"/>
              <a:t>multiplié par la surface au sol correspondante</a:t>
            </a:r>
            <a:endParaRPr lang="en-GB" sz="1800" b="1" dirty="0">
              <a:solidFill>
                <a:srgbClr val="FF0000"/>
              </a:solidFill>
            </a:endParaRPr>
          </a:p>
          <a:p>
            <a:pPr marL="446088" indent="-446088">
              <a:buFont typeface="+mj-lt"/>
              <a:buAutoNum type="arabicPeriod"/>
            </a:pPr>
            <a:r>
              <a:rPr lang="fr" sz="1800" dirty="0"/>
              <a:t>Calculer la valeur pondérée de la concentration en COVT pour le bâtiment comme le rapport de la </a:t>
            </a:r>
            <a:r>
              <a:rPr lang="fr" sz="1800" b="1" dirty="0"/>
              <a:t>somme des produits de la concentration en COVT</a:t>
            </a:r>
            <a:r>
              <a:rPr lang="fr" sz="1800" dirty="0"/>
              <a:t> </a:t>
            </a:r>
            <a:r>
              <a:rPr lang="fr" sz="1800" dirty="0">
                <a:solidFill>
                  <a:srgbClr val="1A965E"/>
                </a:solidFill>
              </a:rPr>
              <a:t>(étape 4) </a:t>
            </a:r>
            <a:r>
              <a:rPr lang="fr" sz="1800" dirty="0"/>
              <a:t>à la </a:t>
            </a:r>
            <a:r>
              <a:rPr lang="fr" sz="1800" b="1" dirty="0"/>
              <a:t>surface de plancher intérieure totale </a:t>
            </a:r>
            <a:r>
              <a:rPr lang="fr" sz="1800" dirty="0"/>
              <a:t>des espaces caractéristiques sélectionnés </a:t>
            </a:r>
            <a:r>
              <a:rPr lang="fr" sz="1800" dirty="0">
                <a:solidFill>
                  <a:srgbClr val="1A965E"/>
                </a:solidFill>
              </a:rPr>
              <a:t>( étape 3) </a:t>
            </a:r>
            <a:r>
              <a:rPr lang="fr" sz="1800" dirty="0"/>
              <a:t>, [ </a:t>
            </a:r>
            <a:r>
              <a:rPr lang="fr" sz="1800" dirty="0" err="1"/>
              <a:t>μg </a:t>
            </a:r>
            <a:r>
              <a:rPr lang="fr" sz="1800" dirty="0"/>
              <a:t>/ m </a:t>
            </a:r>
            <a:r>
              <a:rPr lang="fr" sz="1800" baseline="30000" dirty="0"/>
              <a:t>3 </a:t>
            </a:r>
            <a:r>
              <a:rPr lang="fr" sz="1800" dirty="0"/>
              <a:t>] .</a:t>
            </a:r>
          </a:p>
          <a:p>
            <a:pPr marL="0" indent="0" algn="ctr">
              <a:buNone/>
            </a:pPr>
            <a:r>
              <a:rPr lang="fr" sz="400" dirty="0">
                <a:solidFill>
                  <a:schemeClr val="tx2">
                    <a:lumMod val="60000"/>
                    <a:lumOff val="40000"/>
                  </a:schemeClr>
                </a:solidFill>
                <a:latin typeface="Calibri" panose="020F0502020204030204" pitchFamily="34" charset="0"/>
              </a:rPr>
              <a:t>.</a:t>
            </a:r>
            <a:endParaRPr lang="en-US" sz="400" dirty="0">
              <a:solidFill>
                <a:schemeClr val="tx2">
                  <a:lumMod val="60000"/>
                  <a:lumOff val="40000"/>
                </a:schemeClr>
              </a:solidFill>
              <a:latin typeface="Calibri" panose="020F0502020204030204" pitchFamily="34" charset="0"/>
            </a:endParaRPr>
          </a:p>
          <a:p>
            <a:pPr marL="0" indent="0">
              <a:buNone/>
            </a:pPr>
            <a:endParaRPr lang="en-US" sz="400" dirty="0">
              <a:latin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11</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59718" y="4944713"/>
            <a:ext cx="228019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e 1">
            <a:extLst>
              <a:ext uri="{FF2B5EF4-FFF2-40B4-BE49-F238E27FC236}">
                <a16:creationId xmlns:a16="http://schemas.microsoft.com/office/drawing/2014/main" id="{ABC50790-1C4A-31ED-C813-957BAF8AF3D7}"/>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52AF51DF-8CF8-4904-4A8A-E996F42B8EA5}"/>
                </a:ext>
              </a:extLst>
            </p:cNvPr>
            <p:cNvPicPr>
              <a:picLocks noChangeAspect="1"/>
            </p:cNvPicPr>
            <p:nvPr/>
          </p:nvPicPr>
          <p:blipFill>
            <a:blip r:embed="rId5"/>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A7C6278A-4680-25E0-AF79-B94A3424923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C412C297-AB77-D587-2E0E-CB7D3B6B9B3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620579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56118" y="778843"/>
            <a:ext cx="8942857" cy="4752569"/>
          </a:xfrm>
        </p:spPr>
        <p:txBody>
          <a:bodyPr>
            <a:noAutofit/>
          </a:bodyPr>
          <a:lstStyle/>
          <a:p>
            <a:pPr marL="0" indent="0">
              <a:buNone/>
            </a:pPr>
            <a:r>
              <a:rPr lang="fr" sz="2000" b="1" u="sng" dirty="0">
                <a:cs typeface="Calibri" panose="020F0502020204030204" pitchFamily="34" charset="0"/>
              </a:rPr>
              <a:t>RÉFÉRENCES et NORMES</a:t>
            </a:r>
          </a:p>
          <a:p>
            <a:pPr marL="357188" indent="-357188">
              <a:spcBef>
                <a:spcPts val="300"/>
              </a:spcBef>
              <a:buNone/>
            </a:pPr>
            <a:endParaRPr lang="en-GB" sz="400" b="1" dirty="0">
              <a:solidFill>
                <a:prstClr val="black"/>
              </a:solidFill>
            </a:endParaRPr>
          </a:p>
          <a:p>
            <a:pPr marL="357188" indent="-357188">
              <a:spcBef>
                <a:spcPts val="300"/>
              </a:spcBef>
              <a:buNone/>
            </a:pPr>
            <a:r>
              <a:rPr lang="fr" sz="1600" b="1" dirty="0">
                <a:solidFill>
                  <a:prstClr val="black"/>
                </a:solidFill>
              </a:rPr>
              <a:t>Niveau(x ) </a:t>
            </a:r>
            <a:r>
              <a:rPr lang="fr" sz="1600" dirty="0">
                <a:solidFill>
                  <a:prstClr val="black"/>
                </a:solidFill>
              </a:rPr>
              <a:t>(le cadre européen pour les bâtiments durables) indicateur 4.1 : Qualité de l'air intérieur. Document élaboré par la Commission européenne - Centre commun de recherche, janvier 2021 .</a:t>
            </a:r>
            <a:endParaRPr lang="en-GB" sz="1600" dirty="0">
              <a:solidFill>
                <a:prstClr val="black"/>
              </a:solidFill>
            </a:endParaRPr>
          </a:p>
          <a:p>
            <a:pPr marL="357188" indent="-357188">
              <a:spcBef>
                <a:spcPts val="300"/>
              </a:spcBef>
              <a:buNone/>
            </a:pPr>
            <a:r>
              <a:rPr lang="fr" sz="1600" b="1" dirty="0">
                <a:solidFill>
                  <a:prstClr val="black"/>
                </a:solidFill>
              </a:rPr>
              <a:t>EN 16516 </a:t>
            </a:r>
            <a:r>
              <a:rPr lang="fr" sz="1600" dirty="0">
                <a:solidFill>
                  <a:prstClr val="black"/>
                </a:solidFill>
              </a:rPr>
              <a:t>: produits de construction : Evaluation des rejets de substances dangereuses - Détermination des émissions dans l'air intérieur.</a:t>
            </a:r>
          </a:p>
          <a:p>
            <a:pPr marL="357188" indent="-357188">
              <a:spcBef>
                <a:spcPts val="300"/>
              </a:spcBef>
              <a:buNone/>
            </a:pPr>
            <a:r>
              <a:rPr lang="fr" sz="1600" b="1" dirty="0">
                <a:solidFill>
                  <a:prstClr val="black"/>
                </a:solidFill>
              </a:rPr>
              <a:t>ISO 16000-6:2021 </a:t>
            </a:r>
            <a:r>
              <a:rPr lang="fr" sz="1600" dirty="0">
                <a:solidFill>
                  <a:prstClr val="black"/>
                </a:solidFill>
              </a:rPr>
              <a:t>- Air intérieur — Partie 6: Détermination des composés organiques (VVOC, VOC, SVOC) dans l' air </a:t>
            </a:r>
            <a:r>
              <a:rPr lang="fr" sz="1600" dirty="0" err="1">
                <a:solidFill>
                  <a:prstClr val="black"/>
                </a:solidFill>
              </a:rPr>
              <a:t>intérieur et </a:t>
            </a:r>
            <a:r>
              <a:rPr lang="fr" sz="1600" dirty="0">
                <a:solidFill>
                  <a:prstClr val="black"/>
                </a:solidFill>
              </a:rPr>
              <a:t>de la chambre d'essai par échantillonnage actif sur tubes sorbants, désorption thermique et chromatographie en phase gazeuse utilisant MS ou MS FID</a:t>
            </a:r>
            <a:endParaRPr lang="en-GB" sz="1600" dirty="0">
              <a:solidFill>
                <a:prstClr val="black"/>
              </a:solidFill>
            </a:endParaRPr>
          </a:p>
          <a:p>
            <a:pPr marL="357188" lvl="0" indent="-357188">
              <a:spcBef>
                <a:spcPts val="300"/>
              </a:spcBef>
              <a:buNone/>
            </a:pPr>
            <a:r>
              <a:rPr lang="fr" sz="1600" b="1" dirty="0"/>
              <a:t>CEN 15251 </a:t>
            </a:r>
            <a:r>
              <a:rPr lang="fr" sz="1600" dirty="0"/>
              <a:t>(Paramètres d'entrée environnementaux intérieurs pour la conception et l'évaluation de la performance énergétique des bâtiments concernant la qualité de l'air intérieur, l'environnement thermique, l'éclairage et l'acoustique)</a:t>
            </a:r>
          </a:p>
          <a:p>
            <a:pPr marL="357188" indent="-357188">
              <a:spcBef>
                <a:spcPts val="300"/>
              </a:spcBef>
              <a:buNone/>
            </a:pPr>
            <a:r>
              <a:rPr lang="fr" sz="1600" b="1" dirty="0">
                <a:solidFill>
                  <a:prstClr val="black"/>
                </a:solidFill>
              </a:rPr>
              <a:t>EN 16798-1:2017 </a:t>
            </a:r>
            <a:r>
              <a:rPr lang="fr" sz="1600" dirty="0">
                <a:solidFill>
                  <a:prstClr val="black"/>
                </a:solidFill>
              </a:rPr>
              <a:t>- Performance énergétique des bâtiments - Partie 1 : Paramètres d'entrée environnementaux intérieurs pour la conception et l'évaluation de la performance énergétique des bâtiments concernant la qualité de l'air intérieur, l'environnement thermique, l'éclairage et l'acoustique - Module M1-6 (révision de l'EN </a:t>
            </a:r>
            <a:r>
              <a:rPr lang="fr" sz="1600" i="1" dirty="0">
                <a:solidFill>
                  <a:prstClr val="black"/>
                </a:solidFill>
              </a:rPr>
              <a:t>15251 </a:t>
            </a:r>
            <a:r>
              <a:rPr lang="fr" sz="1600" dirty="0">
                <a:solidFill>
                  <a:prstClr val="black"/>
                </a:solidFill>
              </a:rPr>
              <a:t>) . Bruxelles : Comité européen de normalisation .</a:t>
            </a:r>
          </a:p>
          <a:p>
            <a:pPr marL="357188" lvl="0" indent="-357188">
              <a:spcBef>
                <a:spcPts val="300"/>
              </a:spcBef>
              <a:buNone/>
            </a:pPr>
            <a:r>
              <a:rPr lang="fr" sz="1600" b="1" dirty="0">
                <a:solidFill>
                  <a:prstClr val="black"/>
                </a:solidFill>
              </a:rPr>
              <a:t>C. _ </a:t>
            </a:r>
            <a:r>
              <a:rPr lang="fr" sz="1600" b="1" dirty="0" err="1">
                <a:solidFill>
                  <a:prstClr val="black"/>
                </a:solidFill>
              </a:rPr>
              <a:t>Laffarfue </a:t>
            </a:r>
            <a:r>
              <a:rPr lang="fr" sz="1600" b="1" dirty="0">
                <a:solidFill>
                  <a:prstClr val="black"/>
                </a:solidFill>
              </a:rPr>
              <a:t>, C. </a:t>
            </a:r>
            <a:r>
              <a:rPr lang="fr" sz="1600" b="1" dirty="0" err="1">
                <a:solidFill>
                  <a:prstClr val="black"/>
                </a:solidFill>
              </a:rPr>
              <a:t>Reinhard </a:t>
            </a:r>
            <a:r>
              <a:rPr lang="fr" sz="1600" b="1" dirty="0">
                <a:solidFill>
                  <a:prstClr val="black"/>
                </a:solidFill>
              </a:rPr>
              <a:t>, S. Mason </a:t>
            </a:r>
            <a:r>
              <a:rPr lang="fr" sz="1600" dirty="0">
                <a:solidFill>
                  <a:prstClr val="black"/>
                </a:solidFill>
              </a:rPr>
              <a:t>, Harmonisation des tests d'émissions de COV en Europe – la nouvelle norme CEN/TS 16516, International Society of Indoor Air Quality and Climate</a:t>
            </a:r>
            <a:endParaRPr lang="en-US" sz="1600" dirty="0">
              <a:solidFill>
                <a:prstClr val="black"/>
              </a:solidFill>
            </a:endParaRPr>
          </a:p>
          <a:p>
            <a:pPr marL="0" indent="0">
              <a:buNone/>
            </a:pPr>
            <a:endParaRPr lang="en-GB" sz="1600" dirty="0">
              <a:solidFill>
                <a:prstClr val="black"/>
              </a:solidFill>
            </a:endParaRPr>
          </a:p>
          <a:p>
            <a:pPr marL="0" indent="0">
              <a:spcBef>
                <a:spcPts val="0"/>
              </a:spcBef>
              <a:buNone/>
            </a:pPr>
            <a:r>
              <a:rPr lang="fr" sz="1600" dirty="0">
                <a:solidFill>
                  <a:prstClr val="black"/>
                </a:solidFill>
              </a:rPr>
              <a:t>.</a:t>
            </a:r>
            <a:endParaRPr lang="en-US" sz="1600" dirty="0">
              <a:solidFill>
                <a:prstClr val="black"/>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F2A30C9F-68E8-C411-FD30-5B008906DA0A}"/>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B0547ADC-6D73-1E02-0BDE-2F4B3DBAACDB}"/>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5CF1F4DA-2657-4E8D-59B9-E7BB1B3D994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0FF3F7A3-A8E5-0D98-471F-DE8CD71978C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558790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13</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dirty="0">
              <a:solidFill>
                <a:schemeClr val="tx1"/>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409297"/>
            <a:ext cx="7253025" cy="876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buNone/>
            </a:pPr>
            <a:r>
              <a:rPr lang="fr" sz="1800" b="1" dirty="0"/>
              <a:t>Norme ASHRAE 189.1 </a:t>
            </a:r>
            <a:r>
              <a:rPr lang="fr" sz="1800" dirty="0"/>
              <a:t>- Conception de bâtiments écologiques à haute performance . </a:t>
            </a:r>
            <a:r>
              <a:rPr lang="fr" sz="1200" dirty="0"/>
              <a:t>https://www.ashrae.org/technical-resources/standards-and-guidelines/read-only-versions-of-ashrae-standards _ _</a:t>
            </a:r>
            <a:r>
              <a:rPr lang="fr" sz="1800" dirty="0"/>
              <a:t>   </a:t>
            </a:r>
            <a:endParaRPr lang="en-US" sz="1800" dirty="0"/>
          </a:p>
          <a:p>
            <a:pPr marL="346075" indent="-346075">
              <a:spcBef>
                <a:spcPts val="600"/>
              </a:spcBef>
              <a:buNone/>
            </a:pPr>
            <a:endParaRPr lang="en-US" sz="2200" dirty="0"/>
          </a:p>
        </p:txBody>
      </p:sp>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7509" y="2636173"/>
            <a:ext cx="141803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cs typeface="Calibri" panose="020F0502020204030204" pitchFamily="34" charset="0"/>
              </a:rPr>
              <a:t>RÉFÉRENCES et NORMES</a:t>
            </a: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43" y="2043287"/>
            <a:ext cx="2826032" cy="3849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85692C4D-6896-CE06-2F5F-6C93D19C506D}"/>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793DB51-59AE-324B-D7B6-2CBD92262A37}"/>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1ECD99FD-07C0-583E-0485-7CAFD665511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840FFD2B-B141-332B-6778-962A54AAD8B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0971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731837"/>
          </a:xfrm>
        </p:spPr>
        <p:txBody>
          <a:bodyPr>
            <a:normAutofit/>
          </a:bodyPr>
          <a:lstStyle/>
          <a:p>
            <a:r>
              <a:rPr lang="fr" sz="2800" dirty="0">
                <a:solidFill>
                  <a:schemeClr val="tx1"/>
                </a:solidFill>
              </a:rPr>
              <a:t>D.1.2 CONCENTRATION COVT</a:t>
            </a:r>
            <a:endParaRPr lang="el-GR" sz="2800"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14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fr" b="1" dirty="0">
                <a:latin typeface="Calibri" panose="020F0502020204030204" pitchFamily="34" charset="0"/>
                <a:cs typeface="Calibri" panose="020F0502020204030204" pitchFamily="34" charset="0"/>
              </a:rPr>
              <a:t>EXEMPLE</a:t>
            </a:r>
            <a:endParaRPr lang="it-IT" dirty="0">
              <a:latin typeface="Calibri" panose="020F0502020204030204" pitchFamily="34" charset="0"/>
              <a:cs typeface="Calibri" panose="020F0502020204030204" pitchFamily="34" charset="0"/>
            </a:endParaRPr>
          </a:p>
          <a:p>
            <a:pPr marL="0" indent="0">
              <a:spcBef>
                <a:spcPts val="0"/>
              </a:spcBef>
              <a:buFont typeface="Arial" panose="020B0604020202020204" pitchFamily="34" charset="0"/>
              <a:buNone/>
            </a:pPr>
            <a:endParaRPr lang="it-IT" sz="2400" dirty="0"/>
          </a:p>
        </p:txBody>
      </p:sp>
      <p:grpSp>
        <p:nvGrpSpPr>
          <p:cNvPr id="5" name="Groupe 4">
            <a:extLst>
              <a:ext uri="{FF2B5EF4-FFF2-40B4-BE49-F238E27FC236}">
                <a16:creationId xmlns:a16="http://schemas.microsoft.com/office/drawing/2014/main" id="{A33C45DB-E2FF-9C95-B522-971E2FBA1D34}"/>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67DEDF63-FD11-CDDA-333C-248BEBC8D7D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B19406EB-2B2C-5BCD-C02F-BA6090B90EB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BB55172F-BDC5-BB37-C166-C7E992B2EC8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458173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731837"/>
          </a:xfrm>
        </p:spPr>
        <p:txBody>
          <a:bodyPr>
            <a:normAutofit/>
          </a:bodyPr>
          <a:lstStyle/>
          <a:p>
            <a:r>
              <a:rPr lang="fr" sz="2800" dirty="0">
                <a:solidFill>
                  <a:schemeClr val="tx1"/>
                </a:solidFill>
              </a:rPr>
              <a:t>D.1.2 CONCENTRATION COVT</a:t>
            </a:r>
            <a:endParaRPr lang="el-GR" sz="2800"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15</a:t>
            </a:fld>
            <a:endParaRPr lang="en-US" dirty="0"/>
          </a:p>
        </p:txBody>
      </p:sp>
      <p:sp>
        <p:nvSpPr>
          <p:cNvPr id="5" name="Segnaposto contenuto 2">
            <a:extLst>
              <a:ext uri="{FF2B5EF4-FFF2-40B4-BE49-F238E27FC236}">
                <a16:creationId xmlns:a16="http://schemas.microsoft.com/office/drawing/2014/main" id="{86F2EB93-A63A-4210-B86A-E5FCAD7D8D7F}"/>
              </a:ext>
            </a:extLst>
          </p:cNvPr>
          <p:cNvSpPr txBox="1">
            <a:spLocks/>
          </p:cNvSpPr>
          <p:nvPr/>
        </p:nvSpPr>
        <p:spPr>
          <a:xfrm>
            <a:off x="367405" y="1145489"/>
            <a:ext cx="8488527" cy="14594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None/>
            </a:pPr>
            <a:r>
              <a:rPr lang="fr" sz="1800" dirty="0">
                <a:cs typeface="Calibri" panose="020F0502020204030204" pitchFamily="34" charset="0"/>
              </a:rPr>
              <a:t>Dans un bâtiment existant d' une surface de plancher intérieure de 500 m </a:t>
            </a:r>
            <a:r>
              <a:rPr lang="fr" sz="1800" baseline="30000" dirty="0">
                <a:cs typeface="Calibri" panose="020F0502020204030204" pitchFamily="34" charset="0"/>
              </a:rPr>
              <a:t>2 </a:t>
            </a:r>
            <a:r>
              <a:rPr lang="fr" sz="1800" dirty="0">
                <a:cs typeface="Calibri" panose="020F0502020204030204" pitchFamily="34" charset="0"/>
              </a:rPr>
              <a:t>, des mesures de concentrations en COVT ont été réalisées dans six espaces principaux (S1-6).</a:t>
            </a:r>
          </a:p>
          <a:p>
            <a:pPr marL="0" indent="0">
              <a:lnSpc>
                <a:spcPct val="80000"/>
              </a:lnSpc>
              <a:buNone/>
            </a:pPr>
            <a:endParaRPr lang="en-US" sz="1050" dirty="0">
              <a:cs typeface="Calibri" panose="020F0502020204030204" pitchFamily="34" charset="0"/>
            </a:endParaRPr>
          </a:p>
          <a:p>
            <a:pPr marL="0" indent="0">
              <a:lnSpc>
                <a:spcPct val="80000"/>
              </a:lnSpc>
              <a:buFont typeface="Arial" panose="020B0604020202020204" pitchFamily="34" charset="0"/>
              <a:buNone/>
            </a:pPr>
            <a:r>
              <a:rPr lang="fr" sz="1800" b="1" i="1" dirty="0">
                <a:cs typeface="Calibri" panose="020F0502020204030204" pitchFamily="34" charset="0"/>
              </a:rPr>
              <a:t>Données disponibles </a:t>
            </a:r>
            <a:r>
              <a:rPr lang="fr" sz="1800" i="1" dirty="0">
                <a:cs typeface="Calibri" panose="020F0502020204030204" pitchFamily="34" charset="0"/>
              </a:rPr>
              <a:t>:</a:t>
            </a:r>
          </a:p>
        </p:txBody>
      </p:sp>
      <p:grpSp>
        <p:nvGrpSpPr>
          <p:cNvPr id="6" name="Group 5"/>
          <p:cNvGrpSpPr/>
          <p:nvPr/>
        </p:nvGrpSpPr>
        <p:grpSpPr>
          <a:xfrm>
            <a:off x="341853" y="4260727"/>
            <a:ext cx="8514080" cy="1145373"/>
            <a:chOff x="340512" y="3584452"/>
            <a:chExt cx="8514080" cy="1145373"/>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600" b="1" dirty="0"/>
                <a:t>                </a:t>
              </a:r>
              <a:r>
                <a:rPr lang="fr" sz="1800" b="1" dirty="0"/>
                <a:t>Calculer la concentration de COVT dans l'air intérieur</a:t>
              </a:r>
              <a:endParaRPr lang="en-GB" sz="1800" b="1"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aphicFrame>
        <p:nvGraphicFramePr>
          <p:cNvPr id="9" name="Table 8"/>
          <p:cNvGraphicFramePr>
            <a:graphicFrameLocks noGrp="1"/>
          </p:cNvGraphicFramePr>
          <p:nvPr>
            <p:extLst>
              <p:ext uri="{D42A27DB-BD31-4B8C-83A1-F6EECF244321}">
                <p14:modId xmlns:p14="http://schemas.microsoft.com/office/powerpoint/2010/main" val="462460935"/>
              </p:ext>
            </p:extLst>
          </p:nvPr>
        </p:nvGraphicFramePr>
        <p:xfrm>
          <a:off x="1129553" y="2743427"/>
          <a:ext cx="6989565" cy="1112520"/>
        </p:xfrm>
        <a:graphic>
          <a:graphicData uri="http://schemas.openxmlformats.org/drawingml/2006/table">
            <a:tbl>
              <a:tblPr firstRow="1" bandRow="1">
                <a:tableStyleId>{F2DE63D5-997A-4646-A377-4702673A728D}</a:tableStyleId>
              </a:tblPr>
              <a:tblGrid>
                <a:gridCol w="1764423">
                  <a:extLst>
                    <a:ext uri="{9D8B030D-6E8A-4147-A177-3AD203B41FA5}">
                      <a16:colId xmlns:a16="http://schemas.microsoft.com/office/drawing/2014/main" val="296804336"/>
                    </a:ext>
                  </a:extLst>
                </a:gridCol>
                <a:gridCol w="870857">
                  <a:extLst>
                    <a:ext uri="{9D8B030D-6E8A-4147-A177-3AD203B41FA5}">
                      <a16:colId xmlns:a16="http://schemas.microsoft.com/office/drawing/2014/main" val="3296112582"/>
                    </a:ext>
                  </a:extLst>
                </a:gridCol>
                <a:gridCol w="870857">
                  <a:extLst>
                    <a:ext uri="{9D8B030D-6E8A-4147-A177-3AD203B41FA5}">
                      <a16:colId xmlns:a16="http://schemas.microsoft.com/office/drawing/2014/main" val="3638655067"/>
                    </a:ext>
                  </a:extLst>
                </a:gridCol>
                <a:gridCol w="870857">
                  <a:extLst>
                    <a:ext uri="{9D8B030D-6E8A-4147-A177-3AD203B41FA5}">
                      <a16:colId xmlns:a16="http://schemas.microsoft.com/office/drawing/2014/main" val="3799449600"/>
                    </a:ext>
                  </a:extLst>
                </a:gridCol>
                <a:gridCol w="870857">
                  <a:extLst>
                    <a:ext uri="{9D8B030D-6E8A-4147-A177-3AD203B41FA5}">
                      <a16:colId xmlns:a16="http://schemas.microsoft.com/office/drawing/2014/main" val="771533292"/>
                    </a:ext>
                  </a:extLst>
                </a:gridCol>
                <a:gridCol w="870857">
                  <a:extLst>
                    <a:ext uri="{9D8B030D-6E8A-4147-A177-3AD203B41FA5}">
                      <a16:colId xmlns:a16="http://schemas.microsoft.com/office/drawing/2014/main" val="3556035076"/>
                    </a:ext>
                  </a:extLst>
                </a:gridCol>
                <a:gridCol w="870857">
                  <a:extLst>
                    <a:ext uri="{9D8B030D-6E8A-4147-A177-3AD203B41FA5}">
                      <a16:colId xmlns:a16="http://schemas.microsoft.com/office/drawing/2014/main" val="2738645401"/>
                    </a:ext>
                  </a:extLst>
                </a:gridCol>
              </a:tblGrid>
              <a:tr h="370840">
                <a:tc>
                  <a:txBody>
                    <a:bodyPr/>
                    <a:lstStyle/>
                    <a:p>
                      <a:endParaRPr lang="en-GB" dirty="0"/>
                    </a:p>
                  </a:txBody>
                  <a:tcPr>
                    <a:lnR w="12700" cap="flat" cmpd="sng" algn="ctr">
                      <a:solidFill>
                        <a:srgbClr val="92D050"/>
                      </a:solidFill>
                      <a:prstDash val="solid"/>
                      <a:round/>
                      <a:headEnd type="none" w="med" len="med"/>
                      <a:tailEnd type="none" w="med" len="med"/>
                    </a:lnR>
                  </a:tcPr>
                </a:tc>
                <a:tc>
                  <a:txBody>
                    <a:bodyPr/>
                    <a:lstStyle/>
                    <a:p>
                      <a:pPr algn="ctr"/>
                      <a:r>
                        <a:rPr lang="fr" dirty="0"/>
                        <a:t>S1</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S2</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S3</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S4</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S5</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S6</a:t>
                      </a:r>
                      <a:endParaRPr lang="en-GB" dirty="0"/>
                    </a:p>
                  </a:txBody>
                  <a:tcPr anchor="ctr">
                    <a:lnL w="12700" cap="flat" cmpd="sng" algn="ctr">
                      <a:solidFill>
                        <a:srgbClr val="92D050"/>
                      </a:solidFill>
                      <a:prstDash val="solid"/>
                      <a:round/>
                      <a:headEnd type="none" w="med" len="med"/>
                      <a:tailEnd type="none" w="med" len="med"/>
                    </a:lnL>
                  </a:tcPr>
                </a:tc>
                <a:extLst>
                  <a:ext uri="{0D108BD9-81ED-4DB2-BD59-A6C34878D82A}">
                    <a16:rowId xmlns:a16="http://schemas.microsoft.com/office/drawing/2014/main" val="1579229126"/>
                  </a:ext>
                </a:extLst>
              </a:tr>
              <a:tr h="370840">
                <a:tc>
                  <a:txBody>
                    <a:bodyPr/>
                    <a:lstStyle/>
                    <a:p>
                      <a:r>
                        <a:rPr lang="fr" dirty="0"/>
                        <a:t>Superficie (m </a:t>
                      </a:r>
                      <a:r>
                        <a:rPr lang="fr" baseline="30000" dirty="0"/>
                        <a:t>2 </a:t>
                      </a:r>
                      <a:r>
                        <a:rPr lang="fr" dirty="0"/>
                        <a:t>)</a:t>
                      </a:r>
                      <a:endParaRPr lang="en-GB" dirty="0"/>
                    </a:p>
                  </a:txBody>
                  <a:tcPr>
                    <a:lnR w="12700" cap="flat" cmpd="sng" algn="ctr">
                      <a:solidFill>
                        <a:srgbClr val="92D050"/>
                      </a:solidFill>
                      <a:prstDash val="solid"/>
                      <a:round/>
                      <a:headEnd type="none" w="med" len="med"/>
                      <a:tailEnd type="none" w="med" len="med"/>
                    </a:lnR>
                  </a:tcPr>
                </a:tc>
                <a:tc>
                  <a:txBody>
                    <a:bodyPr/>
                    <a:lstStyle/>
                    <a:p>
                      <a:pPr algn="ctr"/>
                      <a:r>
                        <a:rPr lang="fr" dirty="0"/>
                        <a:t>55</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60</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70</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45</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60</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55</a:t>
                      </a:r>
                      <a:endParaRPr lang="en-GB" dirty="0"/>
                    </a:p>
                  </a:txBody>
                  <a:tcPr anchor="ctr">
                    <a:lnL w="12700" cap="flat" cmpd="sng" algn="ctr">
                      <a:solidFill>
                        <a:srgbClr val="92D050"/>
                      </a:solidFill>
                      <a:prstDash val="solid"/>
                      <a:round/>
                      <a:headEnd type="none" w="med" len="med"/>
                      <a:tailEnd type="none" w="med" len="med"/>
                    </a:lnL>
                  </a:tcPr>
                </a:tc>
                <a:extLst>
                  <a:ext uri="{0D108BD9-81ED-4DB2-BD59-A6C34878D82A}">
                    <a16:rowId xmlns:a16="http://schemas.microsoft.com/office/drawing/2014/main" val="14096125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dirty="0"/>
                        <a:t>COVT </a:t>
                      </a:r>
                      <a:r>
                        <a:rPr lang="fr" i="0" dirty="0"/>
                        <a:t>( </a:t>
                      </a:r>
                      <a:r>
                        <a:rPr lang="fr" sz="1800" i="0" dirty="0" err="1">
                          <a:solidFill>
                            <a:prstClr val="black"/>
                          </a:solidFill>
                        </a:rPr>
                        <a:t>μg </a:t>
                      </a:r>
                      <a:r>
                        <a:rPr lang="fr" sz="1800" i="0" dirty="0">
                          <a:solidFill>
                            <a:prstClr val="black"/>
                          </a:solidFill>
                        </a:rPr>
                        <a:t>/m </a:t>
                      </a:r>
                      <a:r>
                        <a:rPr lang="fr" sz="1800" i="0" baseline="30000" dirty="0">
                          <a:solidFill>
                            <a:prstClr val="black"/>
                          </a:solidFill>
                        </a:rPr>
                        <a:t>3 </a:t>
                      </a:r>
                      <a:r>
                        <a:rPr lang="fr" sz="1800" i="1" baseline="0" dirty="0">
                          <a:solidFill>
                            <a:prstClr val="black"/>
                          </a:solidFill>
                        </a:rPr>
                        <a:t>)</a:t>
                      </a:r>
                      <a:endParaRPr lang="el-GR" sz="1800" i="1" baseline="0" dirty="0">
                        <a:solidFill>
                          <a:prstClr val="black"/>
                        </a:solidFill>
                        <a:cs typeface="Calibri" panose="020F0502020204030204" pitchFamily="34" charset="0"/>
                      </a:endParaRPr>
                    </a:p>
                  </a:txBody>
                  <a:tcPr>
                    <a:lnR w="12700" cap="flat" cmpd="sng" algn="ctr">
                      <a:solidFill>
                        <a:srgbClr val="92D050"/>
                      </a:solidFill>
                      <a:prstDash val="solid"/>
                      <a:round/>
                      <a:headEnd type="none" w="med" len="med"/>
                      <a:tailEnd type="none" w="med" len="med"/>
                    </a:lnR>
                  </a:tcPr>
                </a:tc>
                <a:tc>
                  <a:txBody>
                    <a:bodyPr/>
                    <a:lstStyle/>
                    <a:p>
                      <a:pPr algn="ctr"/>
                      <a:r>
                        <a:rPr lang="fr" dirty="0"/>
                        <a:t>58.36</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dirty="0"/>
                        <a:t>72,00</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 dirty="0"/>
                        <a:t>93,40</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 dirty="0"/>
                        <a:t>52.13</a:t>
                      </a:r>
                      <a:endParaRPr lang="en-GB"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 dirty="0"/>
                        <a:t>67.14</a:t>
                      </a:r>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 dirty="0"/>
                        <a:t>89.11</a:t>
                      </a:r>
                    </a:p>
                  </a:txBody>
                  <a:tcPr anchor="ctr">
                    <a:lnL w="12700" cap="flat" cmpd="sng" algn="ctr">
                      <a:solidFill>
                        <a:srgbClr val="92D050"/>
                      </a:solidFill>
                      <a:prstDash val="solid"/>
                      <a:round/>
                      <a:headEnd type="none" w="med" len="med"/>
                      <a:tailEnd type="none" w="med" len="med"/>
                    </a:lnL>
                  </a:tcPr>
                </a:tc>
                <a:extLst>
                  <a:ext uri="{0D108BD9-81ED-4DB2-BD59-A6C34878D82A}">
                    <a16:rowId xmlns:a16="http://schemas.microsoft.com/office/drawing/2014/main" val="1978622688"/>
                  </a:ext>
                </a:extLst>
              </a:tr>
            </a:tbl>
          </a:graphicData>
        </a:graphic>
      </p:graphicFrame>
      <p:sp>
        <p:nvSpPr>
          <p:cNvPr id="10" name="Rectangle 9"/>
          <p:cNvSpPr/>
          <p:nvPr/>
        </p:nvSpPr>
        <p:spPr>
          <a:xfrm>
            <a:off x="7607909" y="2046978"/>
            <a:ext cx="146523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1 - 2</a:t>
            </a:r>
            <a:endParaRPr lang="el-GR" dirty="0"/>
          </a:p>
        </p:txBody>
      </p:sp>
      <p:grpSp>
        <p:nvGrpSpPr>
          <p:cNvPr id="4" name="Groupe 3">
            <a:extLst>
              <a:ext uri="{FF2B5EF4-FFF2-40B4-BE49-F238E27FC236}">
                <a16:creationId xmlns:a16="http://schemas.microsoft.com/office/drawing/2014/main" id="{9B910547-19A1-94D7-F86C-0FBAA08CA7EA}"/>
              </a:ext>
            </a:extLst>
          </p:cNvPr>
          <p:cNvGrpSpPr/>
          <p:nvPr/>
        </p:nvGrpSpPr>
        <p:grpSpPr>
          <a:xfrm>
            <a:off x="0" y="5928255"/>
            <a:ext cx="9144000" cy="939270"/>
            <a:chOff x="0" y="5918730"/>
            <a:chExt cx="9144000" cy="939270"/>
          </a:xfrm>
        </p:grpSpPr>
        <p:pic>
          <p:nvPicPr>
            <p:cNvPr id="11" name="Image 10">
              <a:extLst>
                <a:ext uri="{FF2B5EF4-FFF2-40B4-BE49-F238E27FC236}">
                  <a16:creationId xmlns:a16="http://schemas.microsoft.com/office/drawing/2014/main" id="{DB98983F-7C2B-83C0-0B58-8ABE3BAC37AF}"/>
                </a:ext>
              </a:extLst>
            </p:cNvPr>
            <p:cNvPicPr>
              <a:picLocks noChangeAspect="1"/>
            </p:cNvPicPr>
            <p:nvPr/>
          </p:nvPicPr>
          <p:blipFill>
            <a:blip r:embed="rId3"/>
            <a:stretch>
              <a:fillRect/>
            </a:stretch>
          </p:blipFill>
          <p:spPr>
            <a:xfrm>
              <a:off x="304324" y="5918730"/>
              <a:ext cx="1798476" cy="636325"/>
            </a:xfrm>
            <a:prstGeom prst="rect">
              <a:avLst/>
            </a:prstGeom>
          </p:spPr>
        </p:pic>
        <p:sp>
          <p:nvSpPr>
            <p:cNvPr id="12" name="ZoneTexte 11">
              <a:extLst>
                <a:ext uri="{FF2B5EF4-FFF2-40B4-BE49-F238E27FC236}">
                  <a16:creationId xmlns:a16="http://schemas.microsoft.com/office/drawing/2014/main" id="{BF69BC94-8E8E-9020-8FF9-ECDC6E4DC3C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3" name="Rectangle 12">
              <a:extLst>
                <a:ext uri="{FF2B5EF4-FFF2-40B4-BE49-F238E27FC236}">
                  <a16:creationId xmlns:a16="http://schemas.microsoft.com/office/drawing/2014/main" id="{35A63765-10F1-6EA3-FBED-90885A77D4D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681191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037E42E1-01E8-3DAA-ABEA-18B17D2E4753}"/>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B0A806C3-CC47-BA70-117F-B0C581980FCE}"/>
                </a:ext>
              </a:extLst>
            </p:cNvPr>
            <p:cNvPicPr>
              <a:picLocks noChangeAspect="1"/>
            </p:cNvPicPr>
            <p:nvPr/>
          </p:nvPicPr>
          <p:blipFill>
            <a:blip r:embed="rId2"/>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DF500A41-B039-B471-E469-4432A5C23B6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D7F94F52-2C29-4E72-DEF7-5EBCB4314F9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2" name="Title 1"/>
          <p:cNvSpPr>
            <a:spLocks noGrp="1"/>
          </p:cNvSpPr>
          <p:nvPr>
            <p:ph type="title"/>
          </p:nvPr>
        </p:nvSpPr>
        <p:spPr>
          <a:xfrm>
            <a:off x="-1" y="0"/>
            <a:ext cx="9144000" cy="731837"/>
          </a:xfrm>
        </p:spPr>
        <p:txBody>
          <a:bodyPr>
            <a:normAutofit/>
          </a:bodyPr>
          <a:lstStyle/>
          <a:p>
            <a:r>
              <a:rPr lang="fr" sz="2800" dirty="0">
                <a:solidFill>
                  <a:schemeClr val="tx1"/>
                </a:solidFill>
              </a:rPr>
              <a:t>D.1.2 CONCENTRATION COVT</a:t>
            </a:r>
            <a:endParaRPr lang="el-GR" sz="2800"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z="1050" smtClean="0"/>
              <a:t>16</a:t>
            </a:fld>
            <a:endParaRPr lang="en-US" sz="1050"/>
          </a:p>
        </p:txBody>
      </p:sp>
      <p:grpSp>
        <p:nvGrpSpPr>
          <p:cNvPr id="5" name="Group 4"/>
          <p:cNvGrpSpPr/>
          <p:nvPr/>
        </p:nvGrpSpPr>
        <p:grpSpPr>
          <a:xfrm>
            <a:off x="5831810" y="4196485"/>
            <a:ext cx="2404681" cy="1648937"/>
            <a:chOff x="6493433" y="4210022"/>
            <a:chExt cx="2643338" cy="1747344"/>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3433" y="4210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Rectangle 6"/>
                <p:cNvSpPr/>
                <p:nvPr/>
              </p:nvSpPr>
              <p:spPr>
                <a:xfrm>
                  <a:off x="6519607" y="4783612"/>
                  <a:ext cx="2617164" cy="47705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𝟕𝟑</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𝟓</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l-GR" sz="2000" b="1" u="sng" dirty="0" smtClean="0">
                            <a:solidFill>
                              <a:srgbClr val="FF0000"/>
                            </a:solidFill>
                            <a:effectLst>
                              <a:outerShdw blurRad="38100" dist="38100" dir="2700000" algn="tl">
                                <a:srgbClr val="000000">
                                  <a:alpha val="43137"/>
                                </a:srgbClr>
                              </a:outerShdw>
                            </a:effectLst>
                          </a:rPr>
                          <m:t>μg</m:t>
                        </m:r>
                        <m:r>
                          <m:rPr>
                            <m:nor/>
                          </m:rPr>
                          <a:rPr lang="el-GR" sz="2000" b="1" u="sng" dirty="0" smtClean="0">
                            <a:solidFill>
                              <a:srgbClr val="FF0000"/>
                            </a:solidFill>
                            <a:effectLst>
                              <a:outerShdw blurRad="38100" dist="38100" dir="2700000" algn="tl">
                                <a:srgbClr val="000000">
                                  <a:alpha val="43137"/>
                                </a:srgbClr>
                              </a:outerShdw>
                            </a:effectLst>
                          </a:rPr>
                          <m:t>/</m:t>
                        </m:r>
                        <m:r>
                          <m:rPr>
                            <m:nor/>
                          </m:rPr>
                          <a:rPr lang="el-GR" sz="2000" b="1" u="sng" dirty="0" smtClean="0">
                            <a:solidFill>
                              <a:srgbClr val="FF0000"/>
                            </a:solidFill>
                            <a:effectLst>
                              <a:outerShdw blurRad="38100" dist="38100" dir="2700000" algn="tl">
                                <a:srgbClr val="000000">
                                  <a:alpha val="43137"/>
                                </a:srgbClr>
                              </a:outerShdw>
                            </a:effectLst>
                          </a:rPr>
                          <m:t>m</m:t>
                        </m:r>
                        <m:r>
                          <m:rPr>
                            <m:nor/>
                          </m:rPr>
                          <a:rPr lang="el-GR" sz="2000" b="1" u="sng" baseline="30000" dirty="0" smtClean="0">
                            <a:solidFill>
                              <a:srgbClr val="FF0000"/>
                            </a:solidFill>
                            <a:effectLst>
                              <a:outerShdw blurRad="38100" dist="38100" dir="2700000" algn="tl">
                                <a:srgbClr val="000000">
                                  <a:alpha val="43137"/>
                                </a:srgbClr>
                              </a:outerShdw>
                            </a:effectLst>
                          </a:rPr>
                          <m:t>3</m:t>
                        </m:r>
                      </m:oMath>
                    </m:oMathPara>
                  </a14:m>
                  <a:endParaRPr lang="en-GB" sz="2000" b="1" u="sng" dirty="0">
                    <a:solidFill>
                      <a:srgbClr val="FF0000"/>
                    </a:solidFill>
                    <a:effectLst>
                      <a:outerShdw blurRad="38100" dist="38100" dir="2700000" algn="tl">
                        <a:srgbClr val="000000">
                          <a:alpha val="43137"/>
                        </a:srgbClr>
                      </a:outerShdw>
                    </a:effectLst>
                  </a:endParaRPr>
                </a:p>
              </p:txBody>
            </p:sp>
          </mc:Choice>
          <mc:Fallback xmlns="">
            <p:sp>
              <p:nvSpPr>
                <p:cNvPr id="7" name="Rectangle 6"/>
                <p:cNvSpPr>
                  <a:spLocks noRot="1" noChangeAspect="1" noMove="1" noResize="1" noEditPoints="1" noAdjustHandles="1" noChangeArrowheads="1" noChangeShapeType="1" noTextEdit="1"/>
                </p:cNvSpPr>
                <p:nvPr/>
              </p:nvSpPr>
              <p:spPr>
                <a:xfrm>
                  <a:off x="6519607" y="4783612"/>
                  <a:ext cx="2617164" cy="477054"/>
                </a:xfrm>
                <a:prstGeom prst="rect">
                  <a:avLst/>
                </a:prstGeom>
                <a:blipFill>
                  <a:blip r:embed="rId4"/>
                  <a:stretch>
                    <a:fillRect/>
                  </a:stretch>
                </a:blipFill>
              </p:spPr>
              <p:txBody>
                <a:bodyPr/>
                <a:lstStyle/>
                <a:p>
                  <a:r>
                    <a:rPr lang="fr-FR">
                      <a:noFill/>
                    </a:rPr>
                    <a:t> </a:t>
                  </a:r>
                </a:p>
              </p:txBody>
            </p:sp>
          </mc:Fallback>
        </mc:AlternateContent>
      </p:grpSp>
      <p:sp>
        <p:nvSpPr>
          <p:cNvPr id="10" name="Rectangle 9"/>
          <p:cNvSpPr/>
          <p:nvPr/>
        </p:nvSpPr>
        <p:spPr>
          <a:xfrm>
            <a:off x="8102531" y="347167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357455" y="1933809"/>
            <a:ext cx="8229600" cy="1155481"/>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2000" dirty="0"/>
              <a:t>Additionnez les produits des </a:t>
            </a:r>
            <a:r>
              <a:rPr lang="fr" sz="2000" b="1" dirty="0"/>
              <a:t>concentrations de COVT mesurées </a:t>
            </a:r>
            <a:r>
              <a:rPr lang="fr" sz="2000" dirty="0"/>
              <a:t>dans chaque espace caractéristique </a:t>
            </a:r>
            <a:r>
              <a:rPr lang="fr" sz="2000" b="1" dirty="0"/>
              <a:t>multipliées par la surface au sol correspondante</a:t>
            </a:r>
            <a:endParaRPr lang="en-GB" sz="2000" b="1" dirty="0">
              <a:solidFill>
                <a:srgbClr val="FF0000"/>
              </a:solidFill>
            </a:endParaRPr>
          </a:p>
          <a:p>
            <a:pPr marL="0" indent="0" fontAlgn="ctr">
              <a:buNone/>
            </a:pPr>
            <a:r>
              <a:rPr lang="fr" sz="2000" dirty="0"/>
              <a:t>((55* 58,36) + (60* 72,00) + (70* 93,40) + (45* 52,13) + (60* 67,14) + (55* 89,11)) = </a:t>
            </a:r>
            <a:r>
              <a:rPr lang="fr" sz="2000" b="1" u="sng" dirty="0"/>
              <a:t>25 343,1</a:t>
            </a:r>
            <a:r>
              <a:rPr lang="fr" sz="2000" b="1" dirty="0"/>
              <a:t> ( </a:t>
            </a:r>
            <a:r>
              <a:rPr lang="fr" sz="2000" b="1" dirty="0" err="1">
                <a:solidFill>
                  <a:prstClr val="black"/>
                </a:solidFill>
              </a:rPr>
              <a:t>μg </a:t>
            </a:r>
            <a:r>
              <a:rPr lang="fr" sz="2000" b="1" dirty="0">
                <a:solidFill>
                  <a:prstClr val="black"/>
                </a:solidFill>
              </a:rPr>
              <a:t>/m </a:t>
            </a:r>
            <a:r>
              <a:rPr lang="fr" sz="2000" b="1" baseline="30000" dirty="0">
                <a:solidFill>
                  <a:prstClr val="black"/>
                </a:solidFill>
              </a:rPr>
              <a:t>3 </a:t>
            </a:r>
            <a:r>
              <a:rPr lang="fr" sz="2000" b="1" dirty="0">
                <a:solidFill>
                  <a:prstClr val="black"/>
                </a:solidFill>
              </a:rPr>
              <a:t>) </a:t>
            </a:r>
            <a:r>
              <a:rPr lang="fr" sz="2000" b="1" dirty="0">
                <a:cs typeface="Calibri" panose="020F0502020204030204" pitchFamily="34" charset="0"/>
              </a:rPr>
              <a:t>m </a:t>
            </a:r>
            <a:r>
              <a:rPr lang="fr" sz="2000" b="1" baseline="30000" dirty="0">
                <a:cs typeface="Calibri" panose="020F0502020204030204" pitchFamily="34" charset="0"/>
              </a:rPr>
              <a:t>2</a:t>
            </a:r>
            <a:endParaRPr lang="en-GB" sz="2000" b="1" dirty="0"/>
          </a:p>
          <a:p>
            <a:pPr marL="0" indent="0" fontAlgn="ctr">
              <a:buNone/>
            </a:pPr>
            <a:endParaRPr lang="en-GB" sz="2800" dirty="0"/>
          </a:p>
          <a:p>
            <a:pPr marL="0" indent="0">
              <a:buNone/>
            </a:pPr>
            <a:endParaRPr lang="en-US" sz="2000" b="1" u="sng" dirty="0">
              <a:solidFill>
                <a:prstClr val="black"/>
              </a:solidFill>
              <a:cs typeface="Calibri" panose="020F0502020204030204" pitchFamily="34" charset="0"/>
            </a:endParaRPr>
          </a:p>
        </p:txBody>
      </p:sp>
      <p:sp>
        <p:nvSpPr>
          <p:cNvPr id="13" name="Rectangle 12"/>
          <p:cNvSpPr/>
          <p:nvPr/>
        </p:nvSpPr>
        <p:spPr>
          <a:xfrm>
            <a:off x="355352" y="3442833"/>
            <a:ext cx="7747179" cy="400110"/>
          </a:xfrm>
          <a:prstGeom prst="rect">
            <a:avLst/>
          </a:prstGeom>
        </p:spPr>
        <p:txBody>
          <a:bodyPr wrap="square">
            <a:spAutoFit/>
          </a:bodyPr>
          <a:lstStyle/>
          <a:p>
            <a:pPr>
              <a:spcAft>
                <a:spcPts val="600"/>
              </a:spcAft>
            </a:pPr>
            <a:r>
              <a:rPr lang="fr" sz="2000" b="1" dirty="0"/>
              <a:t>Calculer la concentration moyenne de COVT </a:t>
            </a:r>
            <a:r>
              <a:rPr lang="fr" sz="2000" dirty="0"/>
              <a:t>dans l'air intérieur</a:t>
            </a:r>
          </a:p>
        </p:txBody>
      </p:sp>
      <p:sp>
        <p:nvSpPr>
          <p:cNvPr id="14" name="Rounded Rectangle 13"/>
          <p:cNvSpPr/>
          <p:nvPr/>
        </p:nvSpPr>
        <p:spPr>
          <a:xfrm>
            <a:off x="798990" y="5252677"/>
            <a:ext cx="3445693"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solidFill>
                  <a:schemeClr val="tx1"/>
                </a:solidFill>
                <a:effectLst>
                  <a:outerShdw blurRad="38100" dist="38100" dir="2700000" algn="tl">
                    <a:srgbClr val="000000">
                      <a:alpha val="43137"/>
                    </a:srgbClr>
                  </a:outerShdw>
                </a:effectLst>
              </a:rPr>
              <a:t>345 </a:t>
            </a:r>
            <a:endParaRPr lang="en-US" sz="2000" b="1" dirty="0">
              <a:solidFill>
                <a:schemeClr val="tx1"/>
              </a:solidFill>
              <a:effectLst>
                <a:outerShdw blurRad="38100" dist="38100" dir="2700000" algn="tl">
                  <a:srgbClr val="000000">
                    <a:alpha val="43137"/>
                  </a:srgbClr>
                </a:outerShdw>
              </a:effectLst>
            </a:endParaRPr>
          </a:p>
        </p:txBody>
      </p:sp>
      <p:sp>
        <p:nvSpPr>
          <p:cNvPr id="15" name="Rounded Rectangle 14"/>
          <p:cNvSpPr/>
          <p:nvPr/>
        </p:nvSpPr>
        <p:spPr>
          <a:xfrm>
            <a:off x="727969" y="4126487"/>
            <a:ext cx="3516714"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u="sng" dirty="0">
                <a:solidFill>
                  <a:schemeClr val="tx1"/>
                </a:solidFill>
              </a:rPr>
              <a:t>25 343,1 </a:t>
            </a:r>
            <a:r>
              <a:rPr lang="fr" sz="2000" b="1" dirty="0">
                <a:solidFill>
                  <a:schemeClr val="tx1"/>
                </a:solidFill>
                <a:effectLst>
                  <a:outerShdw blurRad="38100" dist="38100" dir="2700000" algn="tl">
                    <a:srgbClr val="000000">
                      <a:alpha val="43137"/>
                    </a:srgbClr>
                  </a:outerShdw>
                </a:effectLst>
              </a:rPr>
              <a:t>( </a:t>
            </a:r>
            <a:r>
              <a:rPr lang="fr" sz="2000" b="1" dirty="0">
                <a:solidFill>
                  <a:schemeClr val="tx1"/>
                </a:solidFill>
              </a:rPr>
              <a:t>( </a:t>
            </a:r>
            <a:r>
              <a:rPr lang="fr" sz="2000" b="1" dirty="0" err="1">
                <a:solidFill>
                  <a:schemeClr val="tx1"/>
                </a:solidFill>
              </a:rPr>
              <a:t>μg </a:t>
            </a:r>
            <a:r>
              <a:rPr lang="fr" sz="2000" b="1" dirty="0">
                <a:solidFill>
                  <a:schemeClr val="tx1"/>
                </a:solidFill>
              </a:rPr>
              <a:t>/m </a:t>
            </a:r>
            <a:r>
              <a:rPr lang="fr" sz="2000" b="1" baseline="30000" dirty="0">
                <a:solidFill>
                  <a:schemeClr val="tx1"/>
                </a:solidFill>
              </a:rPr>
              <a:t>3 </a:t>
            </a:r>
            <a:r>
              <a:rPr lang="fr" sz="2000" b="1" dirty="0">
                <a:solidFill>
                  <a:schemeClr val="tx1"/>
                </a:solidFill>
              </a:rPr>
              <a:t>) </a:t>
            </a:r>
            <a:r>
              <a:rPr lang="fr" sz="2000" b="1" dirty="0">
                <a:solidFill>
                  <a:schemeClr val="tx1"/>
                </a:solidFill>
                <a:cs typeface="Calibri" panose="020F0502020204030204" pitchFamily="34" charset="0"/>
              </a:rPr>
              <a:t>m </a:t>
            </a:r>
            <a:r>
              <a:rPr lang="fr" sz="2000" b="1" baseline="30000" dirty="0">
                <a:solidFill>
                  <a:schemeClr val="tx1"/>
                </a:solidFill>
                <a:cs typeface="Calibri" panose="020F0502020204030204" pitchFamily="34" charset="0"/>
              </a:rPr>
              <a:t>2 </a:t>
            </a:r>
            <a:r>
              <a:rPr lang="fr" sz="2000" b="1" dirty="0">
                <a:solidFill>
                  <a:schemeClr val="tx1"/>
                </a:solidFill>
                <a:effectLst>
                  <a:outerShdw blurRad="38100" dist="38100" dir="2700000" algn="tl">
                    <a:srgbClr val="000000">
                      <a:alpha val="43137"/>
                    </a:srgbClr>
                  </a:outerShdw>
                </a:effectLst>
              </a:rPr>
              <a:t>)</a:t>
            </a:r>
            <a:endParaRPr lang="en-US" sz="2000" b="1" dirty="0">
              <a:solidFill>
                <a:schemeClr val="tx1"/>
              </a:solidFill>
              <a:effectLst>
                <a:outerShdw blurRad="38100" dist="38100" dir="2700000" algn="tl">
                  <a:srgbClr val="000000">
                    <a:alpha val="43137"/>
                  </a:srgbClr>
                </a:outerShdw>
              </a:effectLst>
            </a:endParaRPr>
          </a:p>
        </p:txBody>
      </p:sp>
      <p:sp>
        <p:nvSpPr>
          <p:cNvPr id="16" name="Rectangle 15"/>
          <p:cNvSpPr/>
          <p:nvPr/>
        </p:nvSpPr>
        <p:spPr>
          <a:xfrm>
            <a:off x="5290862" y="4539326"/>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ectangle 16"/>
          <p:cNvSpPr/>
          <p:nvPr/>
        </p:nvSpPr>
        <p:spPr>
          <a:xfrm>
            <a:off x="-497150" y="4251813"/>
            <a:ext cx="6400800"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Right Brace 17"/>
          <p:cNvSpPr/>
          <p:nvPr/>
        </p:nvSpPr>
        <p:spPr>
          <a:xfrm>
            <a:off x="4435641" y="3971941"/>
            <a:ext cx="667265" cy="2058101"/>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3" name="Rectangle 22"/>
          <p:cNvSpPr/>
          <p:nvPr/>
        </p:nvSpPr>
        <p:spPr>
          <a:xfrm>
            <a:off x="8102531" y="93467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3</a:t>
            </a:r>
            <a:endParaRPr lang="el-GR" dirty="0"/>
          </a:p>
        </p:txBody>
      </p:sp>
      <p:sp>
        <p:nvSpPr>
          <p:cNvPr id="24" name="Rectangle 23"/>
          <p:cNvSpPr/>
          <p:nvPr/>
        </p:nvSpPr>
        <p:spPr>
          <a:xfrm>
            <a:off x="8137989" y="1644085"/>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25" name="Rectangle 24"/>
          <p:cNvSpPr/>
          <p:nvPr/>
        </p:nvSpPr>
        <p:spPr>
          <a:xfrm>
            <a:off x="357455" y="950062"/>
            <a:ext cx="6637586" cy="707886"/>
          </a:xfrm>
          <a:prstGeom prst="rect">
            <a:avLst/>
          </a:prstGeom>
        </p:spPr>
        <p:txBody>
          <a:bodyPr wrap="none">
            <a:spAutoFit/>
          </a:bodyPr>
          <a:lstStyle/>
          <a:p>
            <a:r>
              <a:rPr lang="fr" sz="2000" dirty="0"/>
              <a:t>Calculer la </a:t>
            </a:r>
            <a:r>
              <a:rPr lang="fr" sz="2000" b="1" dirty="0"/>
              <a:t>surface au sol intérieure totale</a:t>
            </a:r>
            <a:r>
              <a:rPr lang="fr" sz="2000" b="1" dirty="0">
                <a:solidFill>
                  <a:srgbClr val="FF0000"/>
                </a:solidFill>
              </a:rPr>
              <a:t> </a:t>
            </a:r>
            <a:r>
              <a:rPr lang="fr" sz="2000" dirty="0"/>
              <a:t>de tous les espaces</a:t>
            </a:r>
          </a:p>
          <a:p>
            <a:r>
              <a:rPr lang="fr" sz="2000" dirty="0"/>
              <a:t> sélectionnés </a:t>
            </a:r>
            <a:r>
              <a:rPr lang="fr" sz="2000" b="1" dirty="0">
                <a:cs typeface="Calibri" panose="020F0502020204030204" pitchFamily="34" charset="0"/>
              </a:rPr>
              <a:t>: </a:t>
            </a:r>
            <a:r>
              <a:rPr lang="fr" sz="2000" b="1" u="sng" dirty="0">
                <a:cs typeface="Calibri" panose="020F0502020204030204" pitchFamily="34" charset="0"/>
              </a:rPr>
              <a:t>345</a:t>
            </a:r>
            <a:r>
              <a:rPr lang="fr" sz="2000" b="1" dirty="0">
                <a:cs typeface="Calibri" panose="020F0502020204030204" pitchFamily="34" charset="0"/>
              </a:rPr>
              <a:t> m </a:t>
            </a:r>
            <a:r>
              <a:rPr lang="fr" sz="2000" b="1" baseline="30000" dirty="0">
                <a:cs typeface="Calibri" panose="020F0502020204030204" pitchFamily="34" charset="0"/>
              </a:rPr>
              <a:t>2</a:t>
            </a:r>
            <a:r>
              <a:rPr lang="fr" sz="2000" b="1" dirty="0">
                <a:cs typeface="Calibri" panose="020F0502020204030204" pitchFamily="34" charset="0"/>
              </a:rPr>
              <a:t> </a:t>
            </a:r>
          </a:p>
        </p:txBody>
      </p:sp>
    </p:spTree>
    <p:extLst>
      <p:ext uri="{BB962C8B-B14F-4D97-AF65-F5344CB8AC3E}">
        <p14:creationId xmlns:p14="http://schemas.microsoft.com/office/powerpoint/2010/main" val="3620385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731837"/>
          </a:xfrm>
        </p:spPr>
        <p:txBody>
          <a:bodyPr>
            <a:normAutofit/>
          </a:bodyPr>
          <a:lstStyle/>
          <a:p>
            <a:r>
              <a:rPr lang="fr" sz="2800" dirty="0">
                <a:solidFill>
                  <a:schemeClr val="tx1"/>
                </a:solidFill>
              </a:rPr>
              <a:t>D.1.2 CONCENTRATION COVT</a:t>
            </a:r>
            <a:endParaRPr lang="el-GR" sz="2800"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17</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None/>
            </a:pPr>
            <a:r>
              <a:rPr lang="fr" b="1" dirty="0" smtClean="0">
                <a:latin typeface="Calibri" panose="020F0502020204030204" pitchFamily="34" charset="0"/>
                <a:cs typeface="Calibri" panose="020F0502020204030204" pitchFamily="34" charset="0"/>
              </a:rPr>
              <a:t>EXERCER </a:t>
            </a:r>
            <a:endParaRPr lang="it-IT" dirty="0">
              <a:latin typeface="Calibri" panose="020F0502020204030204" pitchFamily="34" charset="0"/>
              <a:cs typeface="Calibri" panose="020F0502020204030204" pitchFamily="34" charset="0"/>
            </a:endParaRPr>
          </a:p>
          <a:p>
            <a:pPr marL="0" indent="0">
              <a:spcBef>
                <a:spcPts val="0"/>
              </a:spcBef>
              <a:buFont typeface="Arial" panose="020B0604020202020204" pitchFamily="34" charset="0"/>
              <a:buNone/>
            </a:pPr>
            <a:endParaRPr lang="it-IT" sz="2400" dirty="0"/>
          </a:p>
        </p:txBody>
      </p:sp>
      <p:grpSp>
        <p:nvGrpSpPr>
          <p:cNvPr id="5" name="Groupe 4">
            <a:extLst>
              <a:ext uri="{FF2B5EF4-FFF2-40B4-BE49-F238E27FC236}">
                <a16:creationId xmlns:a16="http://schemas.microsoft.com/office/drawing/2014/main" id="{8726FC1E-EC42-DE9A-529A-FFDA10ECF75B}"/>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53FC2994-BF61-1E62-7329-D0D9E2187B20}"/>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001EA183-ED61-3743-8252-E68F1C69E64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32FEC5CA-4FC8-5A1C-96AD-3E86F81CE84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720421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731837"/>
          </a:xfrm>
        </p:spPr>
        <p:txBody>
          <a:bodyPr>
            <a:normAutofit/>
          </a:bodyPr>
          <a:lstStyle/>
          <a:p>
            <a:r>
              <a:rPr lang="fr" sz="2800" dirty="0">
                <a:solidFill>
                  <a:schemeClr val="tx1"/>
                </a:solidFill>
              </a:rPr>
              <a:t>D.1.2 CONCENTRATION COVT</a:t>
            </a:r>
            <a:endParaRPr lang="el-GR" sz="2800"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18</a:t>
            </a:fld>
            <a:endParaRPr lang="en-US" dirty="0"/>
          </a:p>
        </p:txBody>
      </p:sp>
      <p:sp>
        <p:nvSpPr>
          <p:cNvPr id="5" name="Segnaposto contenuto 2">
            <a:extLst>
              <a:ext uri="{FF2B5EF4-FFF2-40B4-BE49-F238E27FC236}">
                <a16:creationId xmlns:a16="http://schemas.microsoft.com/office/drawing/2014/main" id="{86F2EB93-A63A-4210-B86A-E5FCAD7D8D7F}"/>
              </a:ext>
            </a:extLst>
          </p:cNvPr>
          <p:cNvSpPr txBox="1">
            <a:spLocks/>
          </p:cNvSpPr>
          <p:nvPr/>
        </p:nvSpPr>
        <p:spPr>
          <a:xfrm>
            <a:off x="340511" y="1145489"/>
            <a:ext cx="8488527" cy="14594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None/>
            </a:pPr>
            <a:r>
              <a:rPr lang="fr" sz="2000" dirty="0">
                <a:cs typeface="Calibri" panose="020F0502020204030204" pitchFamily="34" charset="0"/>
              </a:rPr>
              <a:t>Dans un bâtiment existant , des mesures de concentrations en COVT ont été réalisées dans deux espaces principaux (S1-2).</a:t>
            </a:r>
          </a:p>
          <a:p>
            <a:pPr marL="0" indent="0">
              <a:lnSpc>
                <a:spcPct val="80000"/>
              </a:lnSpc>
              <a:buNone/>
            </a:pPr>
            <a:endParaRPr lang="en-US" sz="1100" dirty="0">
              <a:cs typeface="Calibri" panose="020F0502020204030204" pitchFamily="34" charset="0"/>
            </a:endParaRPr>
          </a:p>
          <a:p>
            <a:pPr marL="0" indent="0">
              <a:lnSpc>
                <a:spcPct val="80000"/>
              </a:lnSpc>
              <a:buFont typeface="Arial" panose="020B0604020202020204" pitchFamily="34" charset="0"/>
              <a:buNone/>
            </a:pPr>
            <a:r>
              <a:rPr lang="fr" sz="2000" b="1" i="1" dirty="0">
                <a:cs typeface="Calibri" panose="020F0502020204030204" pitchFamily="34" charset="0"/>
              </a:rPr>
              <a:t>Données disponibles </a:t>
            </a:r>
            <a:r>
              <a:rPr lang="fr" sz="2000" i="1" dirty="0">
                <a:cs typeface="Calibri" panose="020F0502020204030204" pitchFamily="34" charset="0"/>
              </a:rPr>
              <a:t>:</a:t>
            </a:r>
          </a:p>
        </p:txBody>
      </p:sp>
      <p:grpSp>
        <p:nvGrpSpPr>
          <p:cNvPr id="6" name="Group 5"/>
          <p:cNvGrpSpPr/>
          <p:nvPr/>
        </p:nvGrpSpPr>
        <p:grpSpPr>
          <a:xfrm>
            <a:off x="340511" y="4526852"/>
            <a:ext cx="8514080" cy="1145373"/>
            <a:chOff x="340512" y="3584452"/>
            <a:chExt cx="8514080" cy="1145373"/>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a:t>
              </a:r>
              <a:r>
                <a:rPr lang="fr" sz="2200" b="1" dirty="0"/>
                <a:t>Calculer la concentration de COVT dans l'air intérieur</a:t>
              </a:r>
              <a:endParaRPr lang="en-GB" sz="2200" b="1"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aphicFrame>
        <p:nvGraphicFramePr>
          <p:cNvPr id="9" name="Table 8"/>
          <p:cNvGraphicFramePr>
            <a:graphicFrameLocks noGrp="1"/>
          </p:cNvGraphicFramePr>
          <p:nvPr>
            <p:extLst>
              <p:ext uri="{D42A27DB-BD31-4B8C-83A1-F6EECF244321}">
                <p14:modId xmlns:p14="http://schemas.microsoft.com/office/powerpoint/2010/main" val="321541674"/>
              </p:ext>
            </p:extLst>
          </p:nvPr>
        </p:nvGraphicFramePr>
        <p:xfrm>
          <a:off x="431647" y="2649248"/>
          <a:ext cx="3361714" cy="1112520"/>
        </p:xfrm>
        <a:graphic>
          <a:graphicData uri="http://schemas.openxmlformats.org/drawingml/2006/table">
            <a:tbl>
              <a:tblPr firstRow="1" bandRow="1">
                <a:tableStyleId>{F2DE63D5-997A-4646-A377-4702673A728D}</a:tableStyleId>
              </a:tblPr>
              <a:tblGrid>
                <a:gridCol w="1620000">
                  <a:extLst>
                    <a:ext uri="{9D8B030D-6E8A-4147-A177-3AD203B41FA5}">
                      <a16:colId xmlns:a16="http://schemas.microsoft.com/office/drawing/2014/main" val="296804336"/>
                    </a:ext>
                  </a:extLst>
                </a:gridCol>
                <a:gridCol w="870857">
                  <a:extLst>
                    <a:ext uri="{9D8B030D-6E8A-4147-A177-3AD203B41FA5}">
                      <a16:colId xmlns:a16="http://schemas.microsoft.com/office/drawing/2014/main" val="3296112582"/>
                    </a:ext>
                  </a:extLst>
                </a:gridCol>
                <a:gridCol w="870857">
                  <a:extLst>
                    <a:ext uri="{9D8B030D-6E8A-4147-A177-3AD203B41FA5}">
                      <a16:colId xmlns:a16="http://schemas.microsoft.com/office/drawing/2014/main" val="3638655067"/>
                    </a:ext>
                  </a:extLst>
                </a:gridCol>
              </a:tblGrid>
              <a:tr h="370840">
                <a:tc>
                  <a:txBody>
                    <a:bodyPr/>
                    <a:lstStyle/>
                    <a:p>
                      <a:endParaRPr lang="en-GB" sz="1600" dirty="0"/>
                    </a:p>
                  </a:txBody>
                  <a:tcPr>
                    <a:lnR w="12700" cap="flat" cmpd="sng" algn="ctr">
                      <a:solidFill>
                        <a:srgbClr val="92D050"/>
                      </a:solidFill>
                      <a:prstDash val="solid"/>
                      <a:round/>
                      <a:headEnd type="none" w="med" len="med"/>
                      <a:tailEnd type="none" w="med" len="med"/>
                    </a:lnR>
                  </a:tcPr>
                </a:tc>
                <a:tc>
                  <a:txBody>
                    <a:bodyPr/>
                    <a:lstStyle/>
                    <a:p>
                      <a:pPr algn="ctr"/>
                      <a:r>
                        <a:rPr lang="fr" sz="1600" dirty="0"/>
                        <a:t>S1</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sz="1600" dirty="0"/>
                        <a:t>S2</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extLst>
                  <a:ext uri="{0D108BD9-81ED-4DB2-BD59-A6C34878D82A}">
                    <a16:rowId xmlns:a16="http://schemas.microsoft.com/office/drawing/2014/main" val="1579229126"/>
                  </a:ext>
                </a:extLst>
              </a:tr>
              <a:tr h="370840">
                <a:tc>
                  <a:txBody>
                    <a:bodyPr/>
                    <a:lstStyle/>
                    <a:p>
                      <a:r>
                        <a:rPr lang="fr" sz="1600" dirty="0"/>
                        <a:t>Superficie (m </a:t>
                      </a:r>
                      <a:r>
                        <a:rPr lang="fr" sz="1600" baseline="30000" dirty="0"/>
                        <a:t>2 </a:t>
                      </a:r>
                      <a:r>
                        <a:rPr lang="fr" sz="1600" dirty="0"/>
                        <a:t>)</a:t>
                      </a:r>
                      <a:endParaRPr lang="en-GB" sz="1600" dirty="0"/>
                    </a:p>
                  </a:txBody>
                  <a:tcPr>
                    <a:lnR w="12700" cap="flat" cmpd="sng" algn="ctr">
                      <a:solidFill>
                        <a:srgbClr val="92D050"/>
                      </a:solidFill>
                      <a:prstDash val="solid"/>
                      <a:round/>
                      <a:headEnd type="none" w="med" len="med"/>
                      <a:tailEnd type="none" w="med" len="med"/>
                    </a:lnR>
                  </a:tcPr>
                </a:tc>
                <a:tc>
                  <a:txBody>
                    <a:bodyPr/>
                    <a:lstStyle/>
                    <a:p>
                      <a:pPr algn="ctr"/>
                      <a:r>
                        <a:rPr lang="fr" sz="1600" dirty="0"/>
                        <a:t>89</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sz="1600" dirty="0"/>
                        <a:t>14</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extLst>
                  <a:ext uri="{0D108BD9-81ED-4DB2-BD59-A6C34878D82A}">
                    <a16:rowId xmlns:a16="http://schemas.microsoft.com/office/drawing/2014/main" val="14096125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600" dirty="0"/>
                        <a:t>COVT </a:t>
                      </a:r>
                      <a:r>
                        <a:rPr lang="fr" sz="1600" i="0" dirty="0"/>
                        <a:t>( </a:t>
                      </a:r>
                      <a:r>
                        <a:rPr lang="fr" sz="1600" i="0" dirty="0" err="1">
                          <a:solidFill>
                            <a:prstClr val="black"/>
                          </a:solidFill>
                        </a:rPr>
                        <a:t>μg </a:t>
                      </a:r>
                      <a:r>
                        <a:rPr lang="fr" sz="1600" i="0" dirty="0">
                          <a:solidFill>
                            <a:prstClr val="black"/>
                          </a:solidFill>
                        </a:rPr>
                        <a:t>/m </a:t>
                      </a:r>
                      <a:r>
                        <a:rPr lang="fr" sz="1600" i="0" baseline="30000" dirty="0">
                          <a:solidFill>
                            <a:prstClr val="black"/>
                          </a:solidFill>
                        </a:rPr>
                        <a:t>3 </a:t>
                      </a:r>
                      <a:r>
                        <a:rPr lang="fr" sz="1600" i="1" baseline="0" dirty="0">
                          <a:solidFill>
                            <a:prstClr val="black"/>
                          </a:solidFill>
                        </a:rPr>
                        <a:t>)</a:t>
                      </a:r>
                      <a:endParaRPr lang="el-GR" sz="1600" i="1" baseline="0" dirty="0">
                        <a:solidFill>
                          <a:prstClr val="black"/>
                        </a:solidFill>
                        <a:cs typeface="Calibri" panose="020F0502020204030204" pitchFamily="34" charset="0"/>
                      </a:endParaRPr>
                    </a:p>
                  </a:txBody>
                  <a:tcPr>
                    <a:lnR w="12700" cap="flat" cmpd="sng" algn="ctr">
                      <a:solidFill>
                        <a:srgbClr val="92D050"/>
                      </a:solidFill>
                      <a:prstDash val="solid"/>
                      <a:round/>
                      <a:headEnd type="none" w="med" len="med"/>
                      <a:tailEnd type="none" w="med" len="med"/>
                    </a:lnR>
                  </a:tcPr>
                </a:tc>
                <a:tc>
                  <a:txBody>
                    <a:bodyPr/>
                    <a:lstStyle/>
                    <a:p>
                      <a:pPr algn="ctr"/>
                      <a:r>
                        <a:rPr lang="fr" sz="1600" dirty="0"/>
                        <a:t>32,7</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tc>
                  <a:txBody>
                    <a:bodyPr/>
                    <a:lstStyle/>
                    <a:p>
                      <a:pPr algn="ctr"/>
                      <a:r>
                        <a:rPr lang="fr" sz="1600" dirty="0"/>
                        <a:t>31,8</a:t>
                      </a:r>
                      <a:endParaRPr lang="en-GB" sz="1600" dirty="0"/>
                    </a:p>
                  </a:txBody>
                  <a:tcPr anchor="ctr">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tcPr>
                </a:tc>
                <a:extLst>
                  <a:ext uri="{0D108BD9-81ED-4DB2-BD59-A6C34878D82A}">
                    <a16:rowId xmlns:a16="http://schemas.microsoft.com/office/drawing/2014/main" val="1978622688"/>
                  </a:ext>
                </a:extLst>
              </a:tr>
            </a:tbl>
          </a:graphicData>
        </a:graphic>
      </p:graphicFrame>
      <p:pic>
        <p:nvPicPr>
          <p:cNvPr id="11" name="Picture 10"/>
          <p:cNvPicPr>
            <a:picLocks noChangeAspect="1"/>
          </p:cNvPicPr>
          <p:nvPr/>
        </p:nvPicPr>
        <p:blipFill>
          <a:blip r:embed="rId3"/>
          <a:stretch>
            <a:fillRect/>
          </a:stretch>
        </p:blipFill>
        <p:spPr>
          <a:xfrm>
            <a:off x="4109910" y="1694378"/>
            <a:ext cx="4719128" cy="2316870"/>
          </a:xfrm>
          <a:prstGeom prst="rect">
            <a:avLst/>
          </a:prstGeom>
        </p:spPr>
      </p:pic>
      <p:sp>
        <p:nvSpPr>
          <p:cNvPr id="12" name="Rectangle 11"/>
          <p:cNvSpPr/>
          <p:nvPr/>
        </p:nvSpPr>
        <p:spPr>
          <a:xfrm>
            <a:off x="7161237" y="2291477"/>
            <a:ext cx="486030" cy="461665"/>
          </a:xfrm>
          <a:prstGeom prst="rect">
            <a:avLst/>
          </a:prstGeom>
        </p:spPr>
        <p:txBody>
          <a:bodyPr wrap="none">
            <a:spAutoFit/>
          </a:bodyPr>
          <a:lstStyle/>
          <a:p>
            <a:r>
              <a:rPr lang="fr" sz="2400" b="1" dirty="0">
                <a:solidFill>
                  <a:srgbClr val="FF0000"/>
                </a:solidFill>
                <a:cs typeface="Calibri" panose="020F0502020204030204" pitchFamily="34" charset="0"/>
              </a:rPr>
              <a:t>S1</a:t>
            </a:r>
            <a:endParaRPr lang="en-GB" sz="2400" b="1" dirty="0">
              <a:solidFill>
                <a:srgbClr val="FF0000"/>
              </a:solidFill>
            </a:endParaRPr>
          </a:p>
        </p:txBody>
      </p:sp>
      <p:sp>
        <p:nvSpPr>
          <p:cNvPr id="13" name="Rectangle 12"/>
          <p:cNvSpPr/>
          <p:nvPr/>
        </p:nvSpPr>
        <p:spPr>
          <a:xfrm>
            <a:off x="7464711" y="3109900"/>
            <a:ext cx="486030" cy="461665"/>
          </a:xfrm>
          <a:prstGeom prst="rect">
            <a:avLst/>
          </a:prstGeom>
        </p:spPr>
        <p:txBody>
          <a:bodyPr wrap="none">
            <a:spAutoFit/>
          </a:bodyPr>
          <a:lstStyle/>
          <a:p>
            <a:r>
              <a:rPr lang="fr" sz="2400" b="1" dirty="0">
                <a:solidFill>
                  <a:schemeClr val="accent6"/>
                </a:solidFill>
                <a:cs typeface="Calibri" panose="020F0502020204030204" pitchFamily="34" charset="0"/>
              </a:rPr>
              <a:t>S2</a:t>
            </a:r>
            <a:endParaRPr lang="en-GB" sz="2400" b="1" dirty="0">
              <a:solidFill>
                <a:schemeClr val="accent6"/>
              </a:solidFill>
            </a:endParaRPr>
          </a:p>
        </p:txBody>
      </p:sp>
      <p:sp>
        <p:nvSpPr>
          <p:cNvPr id="14" name="TextBox 13"/>
          <p:cNvSpPr txBox="1"/>
          <p:nvPr/>
        </p:nvSpPr>
        <p:spPr>
          <a:xfrm>
            <a:off x="314959" y="3870469"/>
            <a:ext cx="8488527" cy="400110"/>
          </a:xfrm>
          <a:prstGeom prst="rect">
            <a:avLst/>
          </a:prstGeom>
          <a:noFill/>
        </p:spPr>
        <p:txBody>
          <a:bodyPr wrap="square" rtlCol="0">
            <a:spAutoFit/>
          </a:bodyPr>
          <a:lstStyle/>
          <a:p>
            <a:r>
              <a:rPr lang="fr" sz="1000" dirty="0"/>
              <a:t>Source : D'Amico, A. ; </a:t>
            </a:r>
            <a:r>
              <a:rPr lang="fr" sz="1000" dirty="0" err="1"/>
              <a:t>Pini </a:t>
            </a:r>
            <a:r>
              <a:rPr lang="fr" sz="1000" dirty="0"/>
              <a:t>, A.; </a:t>
            </a:r>
            <a:r>
              <a:rPr lang="fr" sz="1000" dirty="0" err="1"/>
              <a:t>Zazzini </a:t>
            </a:r>
            <a:r>
              <a:rPr lang="fr" sz="1000" dirty="0"/>
              <a:t>, S.; D'Alessandro, D.; </a:t>
            </a:r>
            <a:r>
              <a:rPr lang="fr" sz="1000" dirty="0" err="1"/>
              <a:t>Leuzzi </a:t>
            </a:r>
            <a:r>
              <a:rPr lang="fr" sz="1000" dirty="0"/>
              <a:t>, G.; </a:t>
            </a:r>
            <a:r>
              <a:rPr lang="fr" sz="1000" dirty="0" err="1"/>
              <a:t>Currà </a:t>
            </a:r>
            <a:r>
              <a:rPr lang="fr" sz="1000" dirty="0"/>
              <a:t>, E. Modélisation des émissions de COV des matériaux de construction pour une conception de bâtiments sains. Durabilité 2021, 13, 184. https://dx.doi.org/10.3390/ su13010184</a:t>
            </a:r>
          </a:p>
        </p:txBody>
      </p:sp>
      <p:grpSp>
        <p:nvGrpSpPr>
          <p:cNvPr id="4" name="Groupe 3">
            <a:extLst>
              <a:ext uri="{FF2B5EF4-FFF2-40B4-BE49-F238E27FC236}">
                <a16:creationId xmlns:a16="http://schemas.microsoft.com/office/drawing/2014/main" id="{5555F6CD-108A-4A37-A25E-BEC0F7742975}"/>
              </a:ext>
            </a:extLst>
          </p:cNvPr>
          <p:cNvGrpSpPr/>
          <p:nvPr/>
        </p:nvGrpSpPr>
        <p:grpSpPr>
          <a:xfrm>
            <a:off x="0" y="5928255"/>
            <a:ext cx="9144000" cy="939270"/>
            <a:chOff x="0" y="5918730"/>
            <a:chExt cx="9144000" cy="939270"/>
          </a:xfrm>
        </p:grpSpPr>
        <p:pic>
          <p:nvPicPr>
            <p:cNvPr id="10" name="Image 9">
              <a:extLst>
                <a:ext uri="{FF2B5EF4-FFF2-40B4-BE49-F238E27FC236}">
                  <a16:creationId xmlns:a16="http://schemas.microsoft.com/office/drawing/2014/main" id="{5199CC6F-CF89-812C-6200-F06C879D2467}"/>
                </a:ext>
              </a:extLst>
            </p:cNvPr>
            <p:cNvPicPr>
              <a:picLocks noChangeAspect="1"/>
            </p:cNvPicPr>
            <p:nvPr/>
          </p:nvPicPr>
          <p:blipFill>
            <a:blip r:embed="rId4"/>
            <a:stretch>
              <a:fillRect/>
            </a:stretch>
          </p:blipFill>
          <p:spPr>
            <a:xfrm>
              <a:off x="304324" y="5918730"/>
              <a:ext cx="1798476" cy="636325"/>
            </a:xfrm>
            <a:prstGeom prst="rect">
              <a:avLst/>
            </a:prstGeom>
          </p:spPr>
        </p:pic>
        <p:sp>
          <p:nvSpPr>
            <p:cNvPr id="15" name="ZoneTexte 14">
              <a:extLst>
                <a:ext uri="{FF2B5EF4-FFF2-40B4-BE49-F238E27FC236}">
                  <a16:creationId xmlns:a16="http://schemas.microsoft.com/office/drawing/2014/main" id="{4CEC035B-DB92-6F67-35AA-6A711E64B03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6" name="Rectangle 15">
              <a:extLst>
                <a:ext uri="{FF2B5EF4-FFF2-40B4-BE49-F238E27FC236}">
                  <a16:creationId xmlns:a16="http://schemas.microsoft.com/office/drawing/2014/main" id="{21ECED38-30E7-C0F5-31B4-7AA8E5CB082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746168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3200"/>
            <a:ext cx="2133600" cy="304800"/>
          </a:xfrm>
        </p:spPr>
        <p:txBody>
          <a:bodyPr/>
          <a:lstStyle/>
          <a:p>
            <a:fld id="{243FB592-B9A9-49AA-A86F-4031F7B97808}" type="slidenum">
              <a:rPr lang="en-US" smtClean="0"/>
              <a:t>2</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b="1" dirty="0">
              <a:solidFill>
                <a:schemeClr val="tx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232533053"/>
              </p:ext>
            </p:extLst>
          </p:nvPr>
        </p:nvGraphicFramePr>
        <p:xfrm>
          <a:off x="487326" y="1504863"/>
          <a:ext cx="8169348" cy="122428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fr" sz="2400" dirty="0"/>
                        <a:t>D.1.2 - CONCENTRATION COVT</a:t>
                      </a:r>
                      <a:endParaRPr lang="en-US" sz="24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fr" sz="2000" dirty="0"/>
                        <a:t>THEME</a:t>
                      </a:r>
                      <a:endParaRPr lang="en-US" sz="2000" b="1" dirty="0"/>
                    </a:p>
                  </a:txBody>
                  <a:tcPr/>
                </a:tc>
                <a:tc>
                  <a:txBody>
                    <a:bodyPr/>
                    <a:lstStyle/>
                    <a:p>
                      <a:pPr algn="ctr"/>
                      <a:r>
                        <a:rPr lang="fr" sz="2000" dirty="0"/>
                        <a:t>CATÉGORIE</a:t>
                      </a:r>
                      <a:endParaRPr lang="en-US" sz="2000" b="1" dirty="0"/>
                    </a:p>
                  </a:txBody>
                  <a:tcPr/>
                </a:tc>
                <a:extLst>
                  <a:ext uri="{0D108BD9-81ED-4DB2-BD59-A6C34878D82A}">
                    <a16:rowId xmlns:a16="http://schemas.microsoft.com/office/drawing/2014/main" val="10001"/>
                  </a:ext>
                </a:extLst>
              </a:tr>
              <a:tr h="370840">
                <a:tc>
                  <a:txBody>
                    <a:bodyPr/>
                    <a:lstStyle/>
                    <a:p>
                      <a:pPr algn="ctr"/>
                      <a:r>
                        <a:rPr lang="fr" sz="1800" dirty="0"/>
                        <a:t>D. Qualité de l'environnement intérieur</a:t>
                      </a:r>
                      <a:endParaRPr lang="en-US" sz="1800" dirty="0"/>
                    </a:p>
                  </a:txBody>
                  <a:tcPr/>
                </a:tc>
                <a:tc>
                  <a:txBody>
                    <a:bodyPr/>
                    <a:lstStyle/>
                    <a:p>
                      <a:pPr algn="ctr"/>
                      <a:r>
                        <a:rPr lang="fr" sz="1800" dirty="0"/>
                        <a:t>D.1 Qualité de l'air intérieur et ventilation</a:t>
                      </a:r>
                      <a:endParaRPr lang="en-US" sz="1800" dirty="0"/>
                    </a:p>
                  </a:txBody>
                  <a:tcPr/>
                </a:tc>
                <a:extLst>
                  <a:ext uri="{0D108BD9-81ED-4DB2-BD59-A6C34878D82A}">
                    <a16:rowId xmlns:a16="http://schemas.microsoft.com/office/drawing/2014/main" val="10002"/>
                  </a:ext>
                </a:extLst>
              </a:tr>
            </a:tbl>
          </a:graphicData>
        </a:graphic>
      </p:graphicFrame>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31BD497E-7510-060D-CDE8-85F7BC27C2A0}"/>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E575C7B0-C75C-75FF-5417-333DF2320C76}"/>
                </a:ext>
              </a:extLst>
            </p:cNvPr>
            <p:cNvPicPr>
              <a:picLocks noChangeAspect="1"/>
            </p:cNvPicPr>
            <p:nvPr/>
          </p:nvPicPr>
          <p:blipFill>
            <a:blip r:embed="rId4"/>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09F8738C-8D6E-4B3E-0D5B-1C5D6B3EBFE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4C80289E-89D2-6EC2-838A-6954A862862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584543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5"/>
            <a:ext cx="8418576" cy="4010012"/>
          </a:xfrm>
        </p:spPr>
        <p:txBody>
          <a:bodyPr>
            <a:normAutofit lnSpcReduction="10000"/>
          </a:bodyPr>
          <a:lstStyle/>
          <a:p>
            <a:pPr marL="0" indent="0">
              <a:buNone/>
            </a:pPr>
            <a:r>
              <a:rPr lang="fr" sz="2400" b="1" u="sng" dirty="0">
                <a:cs typeface="Calibri" panose="020F0502020204030204" pitchFamily="34" charset="0"/>
              </a:rPr>
              <a:t>CONTEXTE</a:t>
            </a:r>
          </a:p>
          <a:p>
            <a:pPr marL="0" indent="0">
              <a:buNone/>
            </a:pPr>
            <a:endParaRPr lang="en-GB" sz="800" dirty="0">
              <a:cs typeface="Calibri" panose="020F0502020204030204" pitchFamily="34" charset="0"/>
            </a:endParaRPr>
          </a:p>
          <a:p>
            <a:pPr marL="0" indent="0">
              <a:buNone/>
            </a:pPr>
            <a:r>
              <a:rPr lang="fr" sz="2200" dirty="0">
                <a:cs typeface="Calibri" panose="020F0502020204030204" pitchFamily="34" charset="0"/>
              </a:rPr>
              <a:t>Les composés organiques volatils (COV) désignent tout composé de carbone, à l'exclusion du monoxyde de carbone, du dioxyde de carbone, de l'acide carbonique, des carbures ou carbonates métalliques et du carbonate d'ammonium, qui participe aux réactions photochimiques atmosphériques .</a:t>
            </a:r>
          </a:p>
          <a:p>
            <a:pPr marL="0" indent="0">
              <a:buNone/>
            </a:pPr>
            <a:endParaRPr lang="en-GB" sz="1400" dirty="0">
              <a:cs typeface="Calibri" panose="020F0502020204030204" pitchFamily="34" charset="0"/>
            </a:endParaRPr>
          </a:p>
          <a:p>
            <a:pPr marL="0" indent="0">
              <a:buNone/>
            </a:pPr>
            <a:r>
              <a:rPr lang="fr" sz="2200" dirty="0">
                <a:cs typeface="Calibri" panose="020F0502020204030204" pitchFamily="34" charset="0"/>
              </a:rPr>
              <a:t>Les COV sont la principale source de mauvaise qualité de l'air intérieur, ce qui peut affecter la vie quotidienne d'une personne .</a:t>
            </a:r>
          </a:p>
          <a:p>
            <a:pPr marL="0" indent="0">
              <a:buNone/>
            </a:pPr>
            <a:endParaRPr lang="en-US" sz="1400" dirty="0">
              <a:cs typeface="Calibri" panose="020F0502020204030204" pitchFamily="34" charset="0"/>
            </a:endParaRPr>
          </a:p>
          <a:p>
            <a:pPr marL="0" indent="0">
              <a:buNone/>
            </a:pPr>
            <a:r>
              <a:rPr lang="fr" sz="2200" dirty="0"/>
              <a:t>Les COV sont soupçonnés d'être l'une des principales causes du syndrome des édifices malsains (SBS)</a:t>
            </a:r>
            <a:endParaRPr lang="en-US" sz="22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E759112C-0CFF-6798-E5AC-23C276F5A0AD}"/>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C6464C47-AFCE-D814-20B5-DAE92A06F74A}"/>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67DB3589-91B6-59B7-807B-081C93C4C23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1034CC84-BAB0-8CAD-25E3-850D1D3085E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115385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CONTEXTE</a:t>
            </a:r>
          </a:p>
          <a:p>
            <a:pPr marL="0" indent="0">
              <a:buNone/>
            </a:pPr>
            <a:endParaRPr lang="en-GB" sz="2200" dirty="0">
              <a:latin typeface="Calibri" panose="020F0502020204030204" pitchFamily="34" charset="0"/>
              <a:cs typeface="Calibri" panose="020F0502020204030204" pitchFamily="34" charset="0"/>
            </a:endParaRPr>
          </a:p>
          <a:p>
            <a:pPr marL="0" indent="0">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4</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le 7"/>
          <p:cNvGraphicFramePr>
            <a:graphicFrameLocks noGrp="1"/>
          </p:cNvGraphicFramePr>
          <p:nvPr>
            <p:extLst>
              <p:ext uri="{D42A27DB-BD31-4B8C-83A1-F6EECF244321}">
                <p14:modId xmlns:p14="http://schemas.microsoft.com/office/powerpoint/2010/main" val="2464314560"/>
              </p:ext>
            </p:extLst>
          </p:nvPr>
        </p:nvGraphicFramePr>
        <p:xfrm>
          <a:off x="429295" y="1790774"/>
          <a:ext cx="8285409" cy="2286000"/>
        </p:xfrm>
        <a:graphic>
          <a:graphicData uri="http://schemas.openxmlformats.org/drawingml/2006/table">
            <a:tbl>
              <a:tblPr firstRow="1" bandRow="1">
                <a:tableStyleId>{93296810-A885-4BE3-A3E7-6D5BEEA58F35}</a:tableStyleId>
              </a:tblPr>
              <a:tblGrid>
                <a:gridCol w="2408122">
                  <a:extLst>
                    <a:ext uri="{9D8B030D-6E8A-4147-A177-3AD203B41FA5}">
                      <a16:colId xmlns:a16="http://schemas.microsoft.com/office/drawing/2014/main" val="20000"/>
                    </a:ext>
                  </a:extLst>
                </a:gridCol>
                <a:gridCol w="3115484">
                  <a:extLst>
                    <a:ext uri="{9D8B030D-6E8A-4147-A177-3AD203B41FA5}">
                      <a16:colId xmlns:a16="http://schemas.microsoft.com/office/drawing/2014/main" val="20001"/>
                    </a:ext>
                  </a:extLst>
                </a:gridCol>
                <a:gridCol w="2761803">
                  <a:extLst>
                    <a:ext uri="{9D8B030D-6E8A-4147-A177-3AD203B41FA5}">
                      <a16:colId xmlns:a16="http://schemas.microsoft.com/office/drawing/2014/main" val="20002"/>
                    </a:ext>
                  </a:extLst>
                </a:gridCol>
              </a:tblGrid>
              <a:tr h="278685">
                <a:tc gridSpan="3">
                  <a:txBody>
                    <a:bodyPr/>
                    <a:lstStyle/>
                    <a:p>
                      <a:pPr algn="ctr"/>
                      <a:r>
                        <a:rPr lang="fr" sz="2000" dirty="0"/>
                        <a:t>Effets des COVT</a:t>
                      </a:r>
                      <a:endParaRPr lang="el-GR" sz="2000" dirty="0"/>
                    </a:p>
                  </a:txBody>
                  <a:tcPr/>
                </a:tc>
                <a:tc hMerge="1">
                  <a:txBody>
                    <a:bodyPr/>
                    <a:lstStyle/>
                    <a:p>
                      <a:endParaRPr lang="el-GR" sz="1400" dirty="0"/>
                    </a:p>
                  </a:txBody>
                  <a:tcPr/>
                </a:tc>
                <a:tc hMerge="1">
                  <a:txBody>
                    <a:bodyPr/>
                    <a:lstStyle/>
                    <a:p>
                      <a:endParaRPr lang="el-GR" sz="1400" dirty="0"/>
                    </a:p>
                  </a:txBody>
                  <a:tcPr/>
                </a:tc>
                <a:extLst>
                  <a:ext uri="{0D108BD9-81ED-4DB2-BD59-A6C34878D82A}">
                    <a16:rowId xmlns:a16="http://schemas.microsoft.com/office/drawing/2014/main" val="10000"/>
                  </a:ext>
                </a:extLst>
              </a:tr>
              <a:tr h="278685">
                <a:tc>
                  <a:txBody>
                    <a:bodyPr/>
                    <a:lstStyle/>
                    <a:p>
                      <a:r>
                        <a:rPr lang="fr" sz="1400" dirty="0"/>
                        <a:t>Confort personnel</a:t>
                      </a:r>
                      <a:endParaRPr lang="el-GR" sz="1400" b="1" dirty="0"/>
                    </a:p>
                  </a:txBody>
                  <a:tcPr/>
                </a:tc>
                <a:tc>
                  <a:txBody>
                    <a:bodyPr/>
                    <a:lstStyle/>
                    <a:p>
                      <a:r>
                        <a:rPr lang="fr" sz="1400" dirty="0"/>
                        <a:t>Perception de la propreté</a:t>
                      </a:r>
                      <a:endParaRPr lang="el-GR" sz="1400" b="1" dirty="0"/>
                    </a:p>
                  </a:txBody>
                  <a:tcPr/>
                </a:tc>
                <a:tc>
                  <a:txBody>
                    <a:bodyPr/>
                    <a:lstStyle/>
                    <a:p>
                      <a:r>
                        <a:rPr lang="fr" sz="1400" dirty="0"/>
                        <a:t>Santé</a:t>
                      </a:r>
                      <a:endParaRPr lang="el-GR" sz="1400" b="1" dirty="0"/>
                    </a:p>
                  </a:txBody>
                  <a:tcPr/>
                </a:tc>
                <a:extLst>
                  <a:ext uri="{0D108BD9-81ED-4DB2-BD59-A6C34878D82A}">
                    <a16:rowId xmlns:a16="http://schemas.microsoft.com/office/drawing/2014/main" val="10001"/>
                  </a:ext>
                </a:extLst>
              </a:tr>
              <a:tr h="1244986">
                <a:tc>
                  <a:txBody>
                    <a:bodyPr/>
                    <a:lstStyle/>
                    <a:p>
                      <a:r>
                        <a:rPr lang="fr" sz="1400" dirty="0"/>
                        <a:t>Des niveaux élevés de </a:t>
                      </a:r>
                      <a:r>
                        <a:rPr lang="fr" sz="1400" dirty="0" smtClean="0"/>
                        <a:t>COV </a:t>
                      </a:r>
                      <a:r>
                        <a:rPr lang="fr" sz="1400" dirty="0"/>
                        <a:t>peuvent causer des maux de tête et des irritations</a:t>
                      </a:r>
                    </a:p>
                    <a:p>
                      <a:r>
                        <a:rPr lang="fr" sz="1400" dirty="0"/>
                        <a:t>Certaines personnes, en particulier les enfants, ont une plus grande sensibilité</a:t>
                      </a:r>
                      <a:endParaRPr lang="el-GR" sz="1400" dirty="0"/>
                    </a:p>
                  </a:txBody>
                  <a:tcPr/>
                </a:tc>
                <a:tc>
                  <a:txBody>
                    <a:bodyPr/>
                    <a:lstStyle/>
                    <a:p>
                      <a:r>
                        <a:rPr lang="fr" sz="1400" dirty="0"/>
                        <a:t>Les mauvaises odeurs et l'air vicié peuvent être perçus comme un manque de propreté et mettre les gens mal à l'aise</a:t>
                      </a:r>
                    </a:p>
                    <a:p>
                      <a:r>
                        <a:rPr lang="fr" sz="1400" dirty="0"/>
                        <a:t>Les gens peuvent perdre la capacité de percevoir les odeurs s'ils sont fréquemment exposés aux odeurs</a:t>
                      </a:r>
                      <a:endParaRPr lang="el-GR" sz="1400" dirty="0"/>
                    </a:p>
                  </a:txBody>
                  <a:tcPr/>
                </a:tc>
                <a:tc>
                  <a:txBody>
                    <a:bodyPr/>
                    <a:lstStyle/>
                    <a:p>
                      <a:r>
                        <a:rPr lang="fr" sz="1400" dirty="0"/>
                        <a:t>Certains </a:t>
                      </a:r>
                      <a:r>
                        <a:rPr lang="fr" sz="1400" dirty="0" smtClean="0"/>
                        <a:t>COV </a:t>
                      </a:r>
                      <a:r>
                        <a:rPr lang="fr" sz="1400" dirty="0"/>
                        <a:t>sont cancérigènes (ex. formaldéhyde)</a:t>
                      </a:r>
                    </a:p>
                    <a:p>
                      <a:r>
                        <a:rPr lang="fr" sz="1400" dirty="0"/>
                        <a:t>Certains </a:t>
                      </a:r>
                      <a:r>
                        <a:rPr lang="fr" sz="1400" dirty="0" smtClean="0"/>
                        <a:t>COV </a:t>
                      </a:r>
                      <a:r>
                        <a:rPr lang="fr" sz="1400" dirty="0"/>
                        <a:t>sont irritants à des niveaux normaux (par exemple le toluène)</a:t>
                      </a:r>
                      <a:endParaRPr lang="el-GR" sz="1400" dirty="0"/>
                    </a:p>
                  </a:txBody>
                  <a:tcPr/>
                </a:tc>
                <a:extLst>
                  <a:ext uri="{0D108BD9-81ED-4DB2-BD59-A6C34878D82A}">
                    <a16:rowId xmlns:a16="http://schemas.microsoft.com/office/drawing/2014/main" val="10002"/>
                  </a:ext>
                </a:extLst>
              </a:tr>
            </a:tbl>
          </a:graphicData>
        </a:graphic>
      </p:graphicFrame>
      <p:sp>
        <p:nvSpPr>
          <p:cNvPr id="9" name="Rectangle 8"/>
          <p:cNvSpPr/>
          <p:nvPr/>
        </p:nvSpPr>
        <p:spPr>
          <a:xfrm>
            <a:off x="429295" y="4975909"/>
            <a:ext cx="5601000" cy="261610"/>
          </a:xfrm>
          <a:prstGeom prst="rect">
            <a:avLst/>
          </a:prstGeom>
        </p:spPr>
        <p:txBody>
          <a:bodyPr wrap="square">
            <a:spAutoFit/>
          </a:bodyPr>
          <a:lstStyle/>
          <a:p>
            <a:r>
              <a:rPr lang="fr" sz="1100" dirty="0"/>
              <a:t>Source : https://www.renesas.com/us/en/document/whp/overview-tvoc-and-indoor-air-quality</a:t>
            </a:r>
          </a:p>
        </p:txBody>
      </p:sp>
      <p:pic>
        <p:nvPicPr>
          <p:cNvPr id="10" name="Picture 9"/>
          <p:cNvPicPr>
            <a:picLocks noChangeAspect="1"/>
          </p:cNvPicPr>
          <p:nvPr/>
        </p:nvPicPr>
        <p:blipFill>
          <a:blip r:embed="rId4"/>
          <a:stretch>
            <a:fillRect/>
          </a:stretch>
        </p:blipFill>
        <p:spPr>
          <a:xfrm>
            <a:off x="6030295" y="3809264"/>
            <a:ext cx="2649172" cy="1794865"/>
          </a:xfrm>
          <a:prstGeom prst="rect">
            <a:avLst/>
          </a:prstGeom>
        </p:spPr>
      </p:pic>
    </p:spTree>
    <p:extLst>
      <p:ext uri="{BB962C8B-B14F-4D97-AF65-F5344CB8AC3E}">
        <p14:creationId xmlns:p14="http://schemas.microsoft.com/office/powerpoint/2010/main" val="1846562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3573"/>
          </a:xfrm>
        </p:spPr>
        <p:txBody>
          <a:bodyPr/>
          <a:lstStyle/>
          <a:p>
            <a:fld id="{243FB592-B9A9-49AA-A86F-4031F7B97808}" type="slidenum">
              <a:rPr lang="en-US" smtClean="0"/>
              <a:t>5</a:t>
            </a:fld>
            <a:endParaRPr lang="en-US" dirty="0"/>
          </a:p>
        </p:txBody>
      </p:sp>
      <p:pic>
        <p:nvPicPr>
          <p:cNvPr id="1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706551" y="1602877"/>
            <a:ext cx="9144000" cy="4543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200"/>
              </a:spcBef>
              <a:buNone/>
            </a:pPr>
            <a:r>
              <a:rPr lang="fr" sz="2000" dirty="0"/>
              <a:t>Selon des données empiriques issues de mesures sur le terrain</a:t>
            </a:r>
          </a:p>
        </p:txBody>
      </p:sp>
      <p:sp>
        <p:nvSpPr>
          <p:cNvPr id="1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dirty="0">
              <a:solidFill>
                <a:schemeClr val="tx1"/>
              </a:solidFill>
            </a:endParaRPr>
          </a:p>
        </p:txBody>
      </p:sp>
      <p:pic>
        <p:nvPicPr>
          <p:cNvPr id="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3711" y="3361487"/>
            <a:ext cx="228019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706551" y="5213823"/>
            <a:ext cx="8056449" cy="553998"/>
          </a:xfrm>
          <a:prstGeom prst="rect">
            <a:avLst/>
          </a:prstGeom>
        </p:spPr>
        <p:txBody>
          <a:bodyPr wrap="square">
            <a:spAutoFit/>
          </a:bodyPr>
          <a:lstStyle/>
          <a:p>
            <a:r>
              <a:rPr lang="fr" sz="1000" i="1" dirty="0"/>
              <a:t>Source : P. </a:t>
            </a:r>
            <a:r>
              <a:rPr lang="fr" sz="1000" i="1" dirty="0" err="1"/>
              <a:t>Wargocki </a:t>
            </a:r>
            <a:r>
              <a:rPr lang="fr" sz="1000" i="1" dirty="0"/>
              <a:t>, À la recherche d'indices définissant la qualité de l'air intérieur. Qu'est-ce qu'une approche raisonnable ?, webinaire sur la QAI - qualité de l'air intérieur et mesures de la QAI, Air infiltration and Ventilation Center - A IVC, 2017.</a:t>
            </a:r>
          </a:p>
          <a:p>
            <a:r>
              <a:rPr lang="fr" sz="1000" i="1" dirty="0"/>
              <a:t>https://www.aivc.org/sites/default/files/05_Wargocki_2017_AIVC_Workshop_Brussels.pdf _</a:t>
            </a:r>
          </a:p>
        </p:txBody>
      </p:sp>
      <p:sp>
        <p:nvSpPr>
          <p:cNvPr id="12" name="TextBox 11"/>
          <p:cNvSpPr txBox="1"/>
          <p:nvPr/>
        </p:nvSpPr>
        <p:spPr>
          <a:xfrm>
            <a:off x="706551" y="1984263"/>
            <a:ext cx="8358761" cy="3216265"/>
          </a:xfrm>
          <a:prstGeom prst="rect">
            <a:avLst/>
          </a:prstGeom>
          <a:noFill/>
        </p:spPr>
        <p:txBody>
          <a:bodyPr wrap="square" rtlCol="0">
            <a:spAutoFit/>
          </a:bodyPr>
          <a:lstStyle/>
          <a:p>
            <a:r>
              <a:rPr lang="fr" dirty="0"/>
              <a:t>courante en </a:t>
            </a:r>
            <a:r>
              <a:rPr lang="fr" dirty="0" smtClean="0"/>
              <a:t>COV </a:t>
            </a:r>
            <a:r>
              <a:rPr lang="fr" dirty="0"/>
              <a:t>dans les bâtiments est inférieure à </a:t>
            </a:r>
            <a:r>
              <a:rPr lang="fr" b="1" dirty="0"/>
              <a:t>1 . 0μg/ </a:t>
            </a:r>
            <a:r>
              <a:rPr lang="fr" b="1" baseline="30000" dirty="0"/>
              <a:t>m3</a:t>
            </a:r>
          </a:p>
          <a:p>
            <a:r>
              <a:rPr lang="fr" dirty="0"/>
              <a:t>La concentration maximale ne doit pas dépasser </a:t>
            </a:r>
            <a:r>
              <a:rPr lang="fr" b="1" dirty="0"/>
              <a:t>300mg/m </a:t>
            </a:r>
            <a:r>
              <a:rPr lang="fr" b="1" baseline="30000" dirty="0"/>
              <a:t>3</a:t>
            </a:r>
          </a:p>
          <a:p>
            <a:endParaRPr lang="en-US" sz="1200" dirty="0"/>
          </a:p>
          <a:p>
            <a:r>
              <a:rPr lang="fr" dirty="0"/>
              <a:t>1 PPM = 1 000 microgrammes par mètre cube</a:t>
            </a:r>
          </a:p>
          <a:p>
            <a:endParaRPr lang="en-US" sz="1100" dirty="0"/>
          </a:p>
          <a:p>
            <a:r>
              <a:rPr lang="fr" dirty="0"/>
              <a:t>Concentration maximale pour différentes catégories :</a:t>
            </a:r>
          </a:p>
          <a:p>
            <a:r>
              <a:rPr lang="fr" dirty="0"/>
              <a:t>100mg/ </a:t>
            </a:r>
            <a:r>
              <a:rPr lang="fr" baseline="30000" dirty="0"/>
              <a:t>m3</a:t>
            </a:r>
            <a:r>
              <a:rPr lang="fr" dirty="0"/>
              <a:t> pour Alcanes</a:t>
            </a:r>
          </a:p>
          <a:p>
            <a:r>
              <a:rPr lang="fr" baseline="30000" dirty="0"/>
              <a:t>50mg </a:t>
            </a:r>
            <a:r>
              <a:rPr lang="fr" dirty="0"/>
              <a:t>/ m3 pour Aromatiques</a:t>
            </a:r>
          </a:p>
          <a:p>
            <a:r>
              <a:rPr lang="fr" baseline="30000" dirty="0"/>
              <a:t>30mg </a:t>
            </a:r>
            <a:r>
              <a:rPr lang="fr" dirty="0"/>
              <a:t>/ m3 pour Terpène</a:t>
            </a:r>
          </a:p>
          <a:p>
            <a:r>
              <a:rPr lang="fr" dirty="0" err="1"/>
              <a:t>20mg </a:t>
            </a:r>
            <a:endParaRPr lang="en-US" dirty="0"/>
          </a:p>
          <a:p>
            <a:r>
              <a:rPr lang="fr" baseline="30000" dirty="0"/>
              <a:t>30mg </a:t>
            </a:r>
            <a:r>
              <a:rPr lang="fr" dirty="0"/>
              <a:t>/ m3 pour les halocarbures</a:t>
            </a:r>
          </a:p>
          <a:p>
            <a:r>
              <a:rPr lang="fr" baseline="30000" dirty="0"/>
              <a:t>50mg </a:t>
            </a:r>
            <a:r>
              <a:rPr lang="fr" dirty="0"/>
              <a:t>/ m3 pour </a:t>
            </a:r>
            <a:r>
              <a:rPr lang="fr" dirty="0" err="1"/>
              <a:t>les carboxyles</a:t>
            </a:r>
            <a:endParaRPr lang="en-US" dirty="0"/>
          </a:p>
        </p:txBody>
      </p:sp>
      <p:pic>
        <p:nvPicPr>
          <p:cNvPr id="1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8039" y="1602877"/>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328039" y="1049821"/>
            <a:ext cx="1532151" cy="461665"/>
          </a:xfrm>
          <a:prstGeom prst="rect">
            <a:avLst/>
          </a:prstGeom>
        </p:spPr>
        <p:txBody>
          <a:bodyPr wrap="none">
            <a:spAutoFit/>
          </a:bodyPr>
          <a:lstStyle/>
          <a:p>
            <a:r>
              <a:rPr lang="fr" sz="2400" b="1" u="sng" dirty="0">
                <a:latin typeface="Calibri" panose="020F0502020204030204" pitchFamily="34" charset="0"/>
                <a:cs typeface="Calibri" panose="020F0502020204030204" pitchFamily="34" charset="0"/>
              </a:rPr>
              <a:t>CONTEXTE</a:t>
            </a:r>
            <a:endParaRPr lang="en-GB" sz="2400" dirty="0"/>
          </a:p>
        </p:txBody>
      </p:sp>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5745" y="2538976"/>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e 2">
            <a:extLst>
              <a:ext uri="{FF2B5EF4-FFF2-40B4-BE49-F238E27FC236}">
                <a16:creationId xmlns:a16="http://schemas.microsoft.com/office/drawing/2014/main" id="{81A60E68-A5C6-B441-1F38-0405C5FD586E}"/>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EE7923CB-E425-918B-27C8-8D1F93A5F495}"/>
                </a:ext>
              </a:extLst>
            </p:cNvPr>
            <p:cNvPicPr>
              <a:picLocks noChangeAspect="1"/>
            </p:cNvPicPr>
            <p:nvPr/>
          </p:nvPicPr>
          <p:blipFill>
            <a:blip r:embed="rId7"/>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47C5BF61-B940-7934-D77B-4BB166E7212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F1B52E50-7C8E-B072-1BE1-921C46095C0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79061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INDICATEUR</a:t>
            </a:r>
            <a:r>
              <a:rPr lang="f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45745"/>
          </a:xfrm>
        </p:spPr>
        <p:txBody>
          <a:bodyPr/>
          <a:lstStyle/>
          <a:p>
            <a:fld id="{243FB592-B9A9-49AA-A86F-4031F7B97808}" type="slidenum">
              <a:rPr lang="en-US" smtClean="0"/>
              <a:t>6</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987332294"/>
              </p:ext>
            </p:extLst>
          </p:nvPr>
        </p:nvGraphicFramePr>
        <p:xfrm>
          <a:off x="457200" y="1827667"/>
          <a:ext cx="8182272" cy="155448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001978">
                  <a:extLst>
                    <a:ext uri="{9D8B030D-6E8A-4147-A177-3AD203B41FA5}">
                      <a16:colId xmlns:a16="http://schemas.microsoft.com/office/drawing/2014/main" val="125890587"/>
                    </a:ext>
                  </a:extLst>
                </a:gridCol>
                <a:gridCol w="1694330">
                  <a:extLst>
                    <a:ext uri="{9D8B030D-6E8A-4147-A177-3AD203B41FA5}">
                      <a16:colId xmlns:a16="http://schemas.microsoft.com/office/drawing/2014/main" val="2093439941"/>
                    </a:ext>
                  </a:extLst>
                </a:gridCol>
                <a:gridCol w="2749660">
                  <a:extLst>
                    <a:ext uri="{9D8B030D-6E8A-4147-A177-3AD203B41FA5}">
                      <a16:colId xmlns:a16="http://schemas.microsoft.com/office/drawing/2014/main" val="1306176470"/>
                    </a:ext>
                  </a:extLst>
                </a:gridCol>
              </a:tblGrid>
              <a:tr h="291365">
                <a:tc>
                  <a:txBody>
                    <a:bodyPr/>
                    <a:lstStyle/>
                    <a:p>
                      <a:r>
                        <a:rPr lang="fr" noProof="0" dirty="0"/>
                        <a:t>Description</a:t>
                      </a:r>
                      <a:endParaRPr lang="en-US" noProof="0" dirty="0"/>
                    </a:p>
                  </a:txBody>
                  <a:tcPr/>
                </a:tc>
                <a:tc>
                  <a:txBody>
                    <a:bodyPr/>
                    <a:lstStyle/>
                    <a:p>
                      <a:pPr algn="ctr"/>
                      <a:r>
                        <a:rPr lang="fr" noProof="0" dirty="0"/>
                        <a:t>Unité</a:t>
                      </a:r>
                      <a:endParaRPr lang="en-US" noProof="0" dirty="0"/>
                    </a:p>
                  </a:txBody>
                  <a:tcPr/>
                </a:tc>
                <a:tc>
                  <a:txBody>
                    <a:bodyPr/>
                    <a:lstStyle/>
                    <a:p>
                      <a:r>
                        <a:rPr lang="fr" noProof="0" dirty="0"/>
                        <a:t>Stade du projet</a:t>
                      </a:r>
                      <a:endParaRPr lang="en-US" noProof="0" dirty="0"/>
                    </a:p>
                  </a:txBody>
                  <a:tcPr/>
                </a:tc>
                <a:tc>
                  <a:txBody>
                    <a:bodyPr/>
                    <a:lstStyle/>
                    <a:p>
                      <a:r>
                        <a:rPr lang="fr" noProof="0" dirty="0"/>
                        <a:t>La source de données</a:t>
                      </a:r>
                      <a:endParaRPr lang="en-US" noProof="0" dirty="0"/>
                    </a:p>
                  </a:txBody>
                  <a:tcPr/>
                </a:tc>
                <a:extLst>
                  <a:ext uri="{0D108BD9-81ED-4DB2-BD59-A6C34878D82A}">
                    <a16:rowId xmlns:a16="http://schemas.microsoft.com/office/drawing/2014/main" val="3467756336"/>
                  </a:ext>
                </a:extLst>
              </a:tr>
              <a:tr h="1153087">
                <a:tc>
                  <a:txBody>
                    <a:bodyPr/>
                    <a:lstStyle/>
                    <a:p>
                      <a:pPr>
                        <a:lnSpc>
                          <a:spcPct val="115000"/>
                        </a:lnSpc>
                        <a:spcAft>
                          <a:spcPts val="1000"/>
                        </a:spcAft>
                      </a:pPr>
                      <a:r>
                        <a:rPr lang="fr" sz="1800" dirty="0">
                          <a:effectLst/>
                        </a:rPr>
                        <a:t>Concentration de COVT dans l'air intérieur</a:t>
                      </a:r>
                      <a:endParaRPr lang="fr-FR" sz="1800" dirty="0">
                        <a:effectLst/>
                        <a:latin typeface="Georgia"/>
                        <a:ea typeface="Georgia"/>
                        <a:cs typeface="Georgia"/>
                      </a:endParaRPr>
                    </a:p>
                  </a:txBody>
                  <a:tcPr anchor="ctr"/>
                </a:tc>
                <a:tc>
                  <a:txBody>
                    <a:bodyPr/>
                    <a:lstStyle/>
                    <a:p>
                      <a:pPr algn="ctr"/>
                      <a:endParaRPr lang="en-US" sz="1800" kern="1200" noProof="0" dirty="0">
                        <a:effectLst/>
                      </a:endParaRPr>
                    </a:p>
                    <a:p>
                      <a:pPr indent="6985">
                        <a:lnSpc>
                          <a:spcPct val="150000"/>
                        </a:lnSpc>
                        <a:spcAft>
                          <a:spcPts val="1000"/>
                        </a:spcAft>
                      </a:pPr>
                      <a:r>
                        <a:rPr lang="fr" sz="1800" dirty="0" err="1">
                          <a:effectLst/>
                        </a:rPr>
                        <a:t>μg </a:t>
                      </a:r>
                      <a:r>
                        <a:rPr lang="fr" sz="1800" dirty="0">
                          <a:effectLst/>
                        </a:rPr>
                        <a:t>/ m </a:t>
                      </a:r>
                      <a:r>
                        <a:rPr lang="fr" sz="1800" baseline="30000" dirty="0">
                          <a:effectLst/>
                        </a:rPr>
                        <a:t>3</a:t>
                      </a:r>
                      <a:endParaRPr lang="fr-FR" sz="1800" dirty="0">
                        <a:effectLst/>
                        <a:latin typeface="Georgia"/>
                        <a:ea typeface="Georgia"/>
                        <a:cs typeface="Georgia"/>
                      </a:endParaRPr>
                    </a:p>
                  </a:txBody>
                  <a:tcPr/>
                </a:tc>
                <a:tc>
                  <a:txBody>
                    <a:bodyPr/>
                    <a:lstStyle/>
                    <a:p>
                      <a:r>
                        <a:rPr lang="fr" noProof="0" dirty="0"/>
                        <a:t>Conception</a:t>
                      </a:r>
                    </a:p>
                    <a:p>
                      <a:r>
                        <a:rPr lang="fr" noProof="0" dirty="0"/>
                        <a:t>____________</a:t>
                      </a:r>
                    </a:p>
                    <a:p>
                      <a:endParaRPr lang="en-US" noProof="0" dirty="0"/>
                    </a:p>
                    <a:p>
                      <a:r>
                        <a:rPr lang="fr" u="none" noProof="0" dirty="0"/>
                        <a:t>Occupation </a:t>
                      </a:r>
                      <a:r>
                        <a:rPr lang="fr" u="none" strike="noStrike" noProof="0" dirty="0"/>
                        <a:t>_</a:t>
                      </a:r>
                      <a:endParaRPr lang="en-US" u="none"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fr" sz="1800" dirty="0">
                          <a:effectLst/>
                        </a:rPr>
                        <a:t>Sans objet </a:t>
                      </a:r>
                      <a:r>
                        <a:rPr lang="fr" noProof="0" dirty="0"/>
                        <a:t>____________</a:t>
                      </a:r>
                    </a:p>
                    <a:p>
                      <a:endParaRPr lang="en-US" noProof="0" dirty="0"/>
                    </a:p>
                    <a:p>
                      <a:r>
                        <a:rPr lang="fr" sz="1800" dirty="0">
                          <a:effectLst/>
                        </a:rPr>
                        <a:t>Des mesures</a:t>
                      </a:r>
                      <a:endParaRPr lang="en-US" u="sng" strike="noStrike" noProof="0" dirty="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4147797"/>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35712" y="4147797"/>
            <a:ext cx="7803760" cy="707886"/>
          </a:xfrm>
          <a:prstGeom prst="rect">
            <a:avLst/>
          </a:prstGeom>
        </p:spPr>
        <p:txBody>
          <a:bodyPr wrap="square">
            <a:spAutoFit/>
          </a:bodyPr>
          <a:lstStyle/>
          <a:p>
            <a:r>
              <a:rPr lang="fr" sz="2000" dirty="0"/>
              <a:t>L'indicateur n'est applicable que dans une phase post-achèvement d'un bâtiment, avant l' occupation</a:t>
            </a:r>
          </a:p>
        </p:txBody>
      </p:sp>
      <p:grpSp>
        <p:nvGrpSpPr>
          <p:cNvPr id="2" name="Groupe 1">
            <a:extLst>
              <a:ext uri="{FF2B5EF4-FFF2-40B4-BE49-F238E27FC236}">
                <a16:creationId xmlns:a16="http://schemas.microsoft.com/office/drawing/2014/main" id="{21CA7407-15A3-B161-B5D6-7DFA7933B88D}"/>
              </a:ext>
            </a:extLst>
          </p:cNvPr>
          <p:cNvGrpSpPr/>
          <p:nvPr/>
        </p:nvGrpSpPr>
        <p:grpSpPr>
          <a:xfrm>
            <a:off x="0" y="5928255"/>
            <a:ext cx="9144000" cy="939270"/>
            <a:chOff x="0" y="5918730"/>
            <a:chExt cx="9144000" cy="939270"/>
          </a:xfrm>
        </p:grpSpPr>
        <p:pic>
          <p:nvPicPr>
            <p:cNvPr id="10" name="Image 9">
              <a:extLst>
                <a:ext uri="{FF2B5EF4-FFF2-40B4-BE49-F238E27FC236}">
                  <a16:creationId xmlns:a16="http://schemas.microsoft.com/office/drawing/2014/main" id="{74E43D5D-2766-781F-3FD7-9F0C392B7A47}"/>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1" name="ZoneTexte 10">
              <a:extLst>
                <a:ext uri="{FF2B5EF4-FFF2-40B4-BE49-F238E27FC236}">
                  <a16:creationId xmlns:a16="http://schemas.microsoft.com/office/drawing/2014/main" id="{997191A2-D465-2B09-40C6-DEF39DA6A4C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145FC86F-A3B2-E172-87CE-657C0BF868D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028750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p:spPr>
        <p:txBody>
          <a:bodyPr>
            <a:normAutofit/>
          </a:bodyPr>
          <a:lstStyle/>
          <a:p>
            <a:pPr marL="0" indent="0">
              <a:buNone/>
            </a:pPr>
            <a:r>
              <a:rPr lang="fr" sz="2400" b="1" u="sng" dirty="0" smtClean="0">
                <a:latin typeface="Calibri" panose="020F0502020204030204" pitchFamily="34" charset="0"/>
                <a:cs typeface="Calibri" panose="020F0502020204030204" pitchFamily="34" charset="0"/>
              </a:rPr>
              <a:t>OBJECTIF</a:t>
            </a:r>
            <a:endParaRPr lang="fr" sz="2400" b="1" u="sng" dirty="0">
              <a:latin typeface="Calibri" panose="020F0502020204030204" pitchFamily="34" charset="0"/>
              <a:cs typeface="Calibri" panose="020F0502020204030204" pitchFamily="34" charset="0"/>
            </a:endParaRPr>
          </a:p>
          <a:p>
            <a:pPr marL="0" indent="0">
              <a:buNone/>
            </a:pPr>
            <a:r>
              <a:rPr lang="fr" b="1" dirty="0">
                <a:latin typeface="Calibri" panose="020F0502020204030204" pitchFamily="34" charset="0"/>
                <a:cs typeface="Calibri" panose="020F0502020204030204" pitchFamily="34" charset="0"/>
              </a:rPr>
              <a:t> </a:t>
            </a:r>
            <a:r>
              <a:rPr lang="fr" sz="2400" dirty="0">
                <a:latin typeface="Calibri" panose="020F0502020204030204" pitchFamily="34" charset="0"/>
                <a:cs typeface="Calibri" panose="020F0502020204030204" pitchFamily="34" charset="0"/>
              </a:rPr>
              <a:t> </a:t>
            </a:r>
          </a:p>
          <a:p>
            <a:pPr marL="0" indent="0">
              <a:buNone/>
            </a:pPr>
            <a:r>
              <a:rPr lang="fr" sz="2400" dirty="0"/>
              <a:t>Faciliter l'évaluation de la qualité de l'air intérieur.</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7</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Indoor air quality Air pollution Air Purifiers Dust Computer Icons, fresh  air, angle, text, logo png | PNGWing"/>
          <p:cNvPicPr>
            <a:picLocks noChangeAspect="1" noChangeArrowheads="1"/>
          </p:cNvPicPr>
          <p:nvPr/>
        </p:nvPicPr>
        <p:blipFill>
          <a:blip r:embed="rId4" cstate="print">
            <a:clrChange>
              <a:clrFrom>
                <a:srgbClr val="E6E6E6"/>
              </a:clrFrom>
              <a:clrTo>
                <a:srgbClr val="E6E6E6">
                  <a:alpha val="0"/>
                </a:srgbClr>
              </a:clrTo>
            </a:clrChange>
            <a:extLst>
              <a:ext uri="{28A0092B-C50C-407E-A947-70E740481C1C}">
                <a14:useLocalDpi xmlns:a14="http://schemas.microsoft.com/office/drawing/2010/main" val="0"/>
              </a:ext>
            </a:extLst>
          </a:blip>
          <a:srcRect/>
          <a:stretch>
            <a:fillRect/>
          </a:stretch>
        </p:blipFill>
        <p:spPr bwMode="auto">
          <a:xfrm>
            <a:off x="2810354" y="3146025"/>
            <a:ext cx="3523291" cy="1964618"/>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e 1">
            <a:extLst>
              <a:ext uri="{FF2B5EF4-FFF2-40B4-BE49-F238E27FC236}">
                <a16:creationId xmlns:a16="http://schemas.microsoft.com/office/drawing/2014/main" id="{EB839A84-B546-93EB-F08D-D779B81D1EBB}"/>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C880E42-3791-B705-A48B-6AD65FBD1FBE}"/>
                </a:ext>
              </a:extLst>
            </p:cNvPr>
            <p:cNvPicPr>
              <a:picLocks noChangeAspect="1"/>
            </p:cNvPicPr>
            <p:nvPr/>
          </p:nvPicPr>
          <p:blipFill>
            <a:blip r:embed="rId5"/>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1C59A016-02E9-E604-8666-19517490F9F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A39B95CD-8C92-4525-F5A9-7370B457AEC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650216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121664"/>
            <a:ext cx="8719659" cy="4630649"/>
          </a:xfrm>
        </p:spPr>
        <p:txBody>
          <a:bodyPr>
            <a:normAutofit fontScale="85000" lnSpcReduction="20000"/>
          </a:bodyPr>
          <a:lstStyle/>
          <a:p>
            <a:pPr marL="0" indent="0">
              <a:buNone/>
            </a:pPr>
            <a:r>
              <a:rPr lang="fr" sz="2400" b="1" u="sng" dirty="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en-US" sz="1300" b="1" u="sng" dirty="0">
              <a:latin typeface="Calibri" panose="020F0502020204030204" pitchFamily="34" charset="0"/>
            </a:endParaRPr>
          </a:p>
          <a:p>
            <a:pPr marL="0" indent="0">
              <a:buNone/>
            </a:pPr>
            <a:r>
              <a:rPr lang="fr" sz="2600" dirty="0">
                <a:latin typeface="Calibri" panose="020F0502020204030204" pitchFamily="34" charset="0"/>
              </a:rPr>
              <a:t>Cet indicateur mesure l'un des dangers potentiels les plus importants pour la santé humaine pouvant avoir un impact sur l'air intérieur, les composés organiques volatils totaux (COVT).</a:t>
            </a:r>
            <a:r>
              <a:rPr lang="fr" sz="2400" dirty="0">
                <a:latin typeface="Calibri" panose="020F0502020204030204" pitchFamily="34" charset="0"/>
              </a:rPr>
              <a:t> </a:t>
            </a:r>
            <a:endParaRPr lang="en-US" sz="2400" dirty="0">
              <a:latin typeface="Calibri" panose="020F0502020204030204" pitchFamily="34" charset="0"/>
            </a:endParaRPr>
          </a:p>
          <a:p>
            <a:pPr marL="0" indent="0">
              <a:buNone/>
            </a:pPr>
            <a:endParaRPr lang="en-US" sz="1300" dirty="0">
              <a:latin typeface="Calibri" panose="020F0502020204030204" pitchFamily="34" charset="0"/>
            </a:endParaRPr>
          </a:p>
          <a:p>
            <a:pPr marL="0" indent="0">
              <a:buNone/>
            </a:pPr>
            <a:r>
              <a:rPr lang="fr" sz="2600" dirty="0">
                <a:latin typeface="Calibri" panose="020F0502020204030204" pitchFamily="34" charset="0"/>
              </a:rPr>
              <a:t>Dans un bâtiment moderne et étanche à l'air , les sources d'émissions directes les plus importantes liées aux matériaux et produits de construction et aux autres matériaux de finition du bâtiment peuvent provenir de :</a:t>
            </a:r>
          </a:p>
          <a:p>
            <a:pPr marL="0" indent="0">
              <a:buNone/>
            </a:pPr>
            <a:r>
              <a:rPr lang="fr" sz="2600" dirty="0">
                <a:latin typeface="Calibri" panose="020F0502020204030204" pitchFamily="34" charset="0"/>
              </a:rPr>
              <a:t>- peintures et vernis,</a:t>
            </a:r>
          </a:p>
          <a:p>
            <a:pPr marL="0" indent="0">
              <a:buNone/>
            </a:pPr>
            <a:r>
              <a:rPr lang="fr" sz="2600" dirty="0">
                <a:latin typeface="Calibri" panose="020F0502020204030204" pitchFamily="34" charset="0"/>
              </a:rPr>
              <a:t>- ameublement textile,</a:t>
            </a:r>
          </a:p>
          <a:p>
            <a:pPr marL="0" indent="0">
              <a:buNone/>
            </a:pPr>
            <a:r>
              <a:rPr lang="fr" sz="2600" dirty="0">
                <a:latin typeface="Calibri" panose="020F0502020204030204" pitchFamily="34" charset="0"/>
              </a:rPr>
              <a:t>- revêtements de sol,</a:t>
            </a:r>
          </a:p>
          <a:p>
            <a:pPr marL="0" indent="0">
              <a:buNone/>
            </a:pPr>
            <a:r>
              <a:rPr lang="fr" sz="2600" dirty="0">
                <a:latin typeface="Calibri" panose="020F0502020204030204" pitchFamily="34" charset="0"/>
              </a:rPr>
              <a:t>- les adhésifs et mastics associés, </a:t>
            </a:r>
            <a:r>
              <a:rPr lang="fr" sz="2600" dirty="0" smtClean="0">
                <a:latin typeface="Calibri" panose="020F0502020204030204" pitchFamily="34" charset="0"/>
              </a:rPr>
              <a:t>et</a:t>
            </a:r>
            <a:r>
              <a:rPr lang="fr" sz="2600" dirty="0">
                <a:latin typeface="Calibri" panose="020F0502020204030204" pitchFamily="34" charset="0"/>
              </a:rPr>
              <a:t> </a:t>
            </a:r>
            <a:r>
              <a:rPr lang="fr" sz="2600" dirty="0" smtClean="0">
                <a:latin typeface="Calibri" panose="020F0502020204030204" pitchFamily="34" charset="0"/>
              </a:rPr>
              <a:t>matériaux </a:t>
            </a:r>
            <a:r>
              <a:rPr lang="fr" sz="2600" dirty="0">
                <a:latin typeface="Calibri" panose="020F0502020204030204" pitchFamily="34" charset="0"/>
              </a:rPr>
              <a:t>de finition qui incorporent des panneaux de particules</a:t>
            </a:r>
            <a:endParaRPr lang="en-US" sz="2600" dirty="0">
              <a:latin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8</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23280469-A15C-EF57-D256-82ACCC11C99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56122AA-9067-A82C-6D12-EF1CF7C0DA61}"/>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EC9670B0-4A4F-7799-052C-189C989803D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B26ADE47-7981-4CB1-14D6-4FA16DAA191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151045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837385"/>
            <a:ext cx="8730810" cy="4392540"/>
          </a:xfrm>
        </p:spPr>
        <p:txBody>
          <a:bodyPr>
            <a:noAutofit/>
          </a:bodyPr>
          <a:lstStyle/>
          <a:p>
            <a:pPr marL="0" indent="0">
              <a:buNone/>
            </a:pPr>
            <a:r>
              <a:rPr lang="fr" sz="2400" b="1" u="sng" dirty="0">
                <a:latin typeface="Calibri" panose="020F0502020204030204" pitchFamily="34" charset="0"/>
                <a:cs typeface="Calibri" panose="020F0502020204030204" pitchFamily="34" charset="0"/>
              </a:rPr>
              <a:t>LIMITE ET PORTÉE</a:t>
            </a:r>
          </a:p>
          <a:p>
            <a:pPr marL="0" indent="0">
              <a:buNone/>
            </a:pPr>
            <a:endParaRPr lang="en-US" sz="600" b="1" u="sng" dirty="0">
              <a:latin typeface="Calibri" panose="020F0502020204030204" pitchFamily="34" charset="0"/>
            </a:endParaRPr>
          </a:p>
          <a:p>
            <a:pPr marL="0" indent="0">
              <a:spcBef>
                <a:spcPts val="0"/>
              </a:spcBef>
              <a:buNone/>
            </a:pPr>
            <a:endParaRPr lang="en-US" sz="2400" dirty="0"/>
          </a:p>
          <a:p>
            <a:pPr marL="0" indent="0">
              <a:spcBef>
                <a:spcPts val="0"/>
              </a:spcBef>
              <a:buNone/>
            </a:pPr>
            <a:r>
              <a:rPr lang="fr" sz="2400" dirty="0" smtClean="0"/>
              <a:t>La limite est </a:t>
            </a:r>
            <a:r>
              <a:rPr lang="fr" sz="2400" dirty="0"/>
              <a:t>le bâtiment .</a:t>
            </a:r>
            <a:endParaRPr lang="en-US" sz="2400" dirty="0"/>
          </a:p>
          <a:p>
            <a:pPr marL="0" indent="0">
              <a:spcBef>
                <a:spcPts val="0"/>
              </a:spcBef>
              <a:buNone/>
            </a:pPr>
            <a:endParaRPr lang="en-US" sz="1000" dirty="0">
              <a:solidFill>
                <a:srgbClr val="FF0000"/>
              </a:solidFill>
            </a:endParaRPr>
          </a:p>
          <a:p>
            <a:pPr marL="0" indent="0">
              <a:spcBef>
                <a:spcPts val="0"/>
              </a:spcBef>
              <a:buNone/>
            </a:pPr>
            <a:endParaRPr lang="en-US" sz="1000" dirty="0"/>
          </a:p>
          <a:p>
            <a:pPr marL="0" indent="0">
              <a:buNone/>
            </a:pPr>
            <a:r>
              <a:rPr lang="fr" sz="2400" dirty="0"/>
              <a:t>Les instruments à utiliser pour la mesure peuvent varier en fonction du polluant nécessaire à évaluer. Dans la plupart des cas, des détecteurs de COV sont utilisés, situés sur un trépied à une hauteur de 1,5 mètre .</a:t>
            </a:r>
          </a:p>
          <a:p>
            <a:pPr marL="0" indent="0">
              <a:buNone/>
            </a:pPr>
            <a:endParaRPr lang="en-GB" sz="2400" dirty="0"/>
          </a:p>
          <a:p>
            <a:pPr marL="0" indent="0">
              <a:buNone/>
            </a:pPr>
            <a:r>
              <a:rPr lang="fr" sz="2400" dirty="0"/>
              <a:t>Il est recommandé d'effectuer la mesure pendant une période suffisante pour établir la tendance du niveau de concentration des COVT (pas moins d'une semaine).</a:t>
            </a:r>
            <a:endParaRPr lang="en-US" sz="2400" dirty="0"/>
          </a:p>
          <a:p>
            <a:pPr marL="0" indent="0">
              <a:spcBef>
                <a:spcPts val="0"/>
              </a:spcBef>
              <a:buNone/>
            </a:pPr>
            <a:endParaRPr lang="en-GB"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9</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D.1.2 CONCENTRATION COVT</a:t>
            </a:r>
            <a:endParaRPr lang="it-IT" sz="2800" b="1"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A5FDB1A6-BF18-C1FD-D472-EFFF30F69623}"/>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B72C5B1E-16CD-2BD7-0520-02F8B32B4ED9}"/>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EDC00A7E-3314-EC39-C122-9A54CCDCF08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C5C6597F-9CC5-39D4-F7DD-5AAD921EC0A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59129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8B103E-F6BF-4CD3-9A77-704BDAC9DE90}">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985F328E-9951-4A93-99A2-18082F9D2C91}">
  <ds:schemaRefs>
    <ds:schemaRef ds:uri="http://schemas.microsoft.com/sharepoint/v3/contenttype/forms"/>
  </ds:schemaRefs>
</ds:datastoreItem>
</file>

<file path=customXml/itemProps3.xml><?xml version="1.0" encoding="utf-8"?>
<ds:datastoreItem xmlns:ds="http://schemas.openxmlformats.org/officeDocument/2006/customXml" ds:itemID="{28516268-B896-4977-9396-BBC0C041DCE3}"/>
</file>

<file path=docProps/app.xml><?xml version="1.0" encoding="utf-8"?>
<Properties xmlns="http://schemas.openxmlformats.org/officeDocument/2006/extended-properties" xmlns:vt="http://schemas.openxmlformats.org/officeDocument/2006/docPropsVTypes">
  <TotalTime>17740</TotalTime>
  <Words>1637</Words>
  <Application>Microsoft Office PowerPoint</Application>
  <PresentationFormat>Affichage à l'écran (4:3)</PresentationFormat>
  <Paragraphs>259</Paragraphs>
  <Slides>18</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Arial Narrow</vt:lpstr>
      <vt:lpstr>Calibri</vt:lpstr>
      <vt:lpstr>Cambria Math</vt:lpstr>
      <vt:lpstr>Georgia</vt:lpstr>
      <vt:lpstr>Times New Roman</vt:lpstr>
      <vt:lpstr>Larissa</vt:lpstr>
      <vt:lpstr>Présentation PowerPoint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lpstr>D.1.2 CONCENTRATION COVT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335</cp:revision>
  <dcterms:created xsi:type="dcterms:W3CDTF">2017-01-09T10:20:00Z</dcterms:created>
  <dcterms:modified xsi:type="dcterms:W3CDTF">2023-07-24T21:54:01Z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